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7"/>
  </p:notesMasterIdLst>
  <p:sldIdLst>
    <p:sldId id="256" r:id="rId2"/>
    <p:sldId id="427" r:id="rId3"/>
    <p:sldId id="303" r:id="rId4"/>
    <p:sldId id="428" r:id="rId5"/>
    <p:sldId id="433" r:id="rId6"/>
    <p:sldId id="434" r:id="rId7"/>
    <p:sldId id="435" r:id="rId8"/>
    <p:sldId id="436" r:id="rId9"/>
    <p:sldId id="429" r:id="rId10"/>
    <p:sldId id="430" r:id="rId11"/>
    <p:sldId id="431" r:id="rId12"/>
    <p:sldId id="437" r:id="rId13"/>
    <p:sldId id="514" r:id="rId14"/>
    <p:sldId id="515" r:id="rId15"/>
    <p:sldId id="438" r:id="rId16"/>
    <p:sldId id="439" r:id="rId17"/>
    <p:sldId id="441" r:id="rId18"/>
    <p:sldId id="442" r:id="rId19"/>
    <p:sldId id="443" r:id="rId20"/>
    <p:sldId id="444" r:id="rId21"/>
    <p:sldId id="446" r:id="rId22"/>
    <p:sldId id="447" r:id="rId23"/>
    <p:sldId id="448" r:id="rId24"/>
    <p:sldId id="449" r:id="rId25"/>
    <p:sldId id="450" r:id="rId26"/>
    <p:sldId id="451" r:id="rId27"/>
    <p:sldId id="452" r:id="rId28"/>
    <p:sldId id="453" r:id="rId29"/>
    <p:sldId id="455" r:id="rId30"/>
    <p:sldId id="457" r:id="rId31"/>
    <p:sldId id="458" r:id="rId32"/>
    <p:sldId id="459" r:id="rId33"/>
    <p:sldId id="460" r:id="rId34"/>
    <p:sldId id="461" r:id="rId35"/>
    <p:sldId id="462" r:id="rId36"/>
    <p:sldId id="463" r:id="rId37"/>
    <p:sldId id="464" r:id="rId38"/>
    <p:sldId id="516" r:id="rId39"/>
    <p:sldId id="484" r:id="rId40"/>
    <p:sldId id="517" r:id="rId41"/>
    <p:sldId id="488" r:id="rId42"/>
    <p:sldId id="519" r:id="rId43"/>
    <p:sldId id="520" r:id="rId44"/>
    <p:sldId id="521" r:id="rId45"/>
    <p:sldId id="522" r:id="rId46"/>
    <p:sldId id="523" r:id="rId47"/>
    <p:sldId id="524" r:id="rId48"/>
    <p:sldId id="525" r:id="rId49"/>
    <p:sldId id="526" r:id="rId50"/>
    <p:sldId id="527" r:id="rId51"/>
    <p:sldId id="528" r:id="rId52"/>
    <p:sldId id="529" r:id="rId53"/>
    <p:sldId id="530" r:id="rId54"/>
    <p:sldId id="512" r:id="rId55"/>
    <p:sldId id="38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8065" autoAdjust="0"/>
  </p:normalViewPr>
  <p:slideViewPr>
    <p:cSldViewPr>
      <p:cViewPr>
        <p:scale>
          <a:sx n="112" d="100"/>
          <a:sy n="112" d="100"/>
        </p:scale>
        <p:origin x="-85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desmond\Documents\Copy%20of%20tables1%20_updated%208.21.14.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214088060513434E-2"/>
          <c:y val="2.6539777237882114E-2"/>
          <c:w val="0.90783849067134803"/>
          <c:h val="0.78346804731859643"/>
        </c:manualLayout>
      </c:layout>
      <c:barChart>
        <c:barDir val="col"/>
        <c:grouping val="clustered"/>
        <c:varyColors val="0"/>
        <c:ser>
          <c:idx val="0"/>
          <c:order val="0"/>
          <c:tx>
            <c:strRef>
              <c:f>Graph!$B$42</c:f>
              <c:strCache>
                <c:ptCount val="1"/>
                <c:pt idx="0">
                  <c:v>Projecting Health (309)</c:v>
                </c:pt>
              </c:strCache>
            </c:strRef>
          </c:tx>
          <c:invertIfNegative val="0"/>
          <c:dLbls>
            <c:dLbl>
              <c:idx val="0"/>
              <c:layout/>
              <c:tx>
                <c:rich>
                  <a:bodyPr/>
                  <a:lstStyle/>
                  <a:p>
                    <a:r>
                      <a:rPr lang="en-US" dirty="0" smtClean="0"/>
                      <a:t>84*</a:t>
                    </a:r>
                    <a:endParaRPr lang="en-US" dirty="0"/>
                  </a:p>
                </c:rich>
              </c:tx>
              <c:showLegendKey val="0"/>
              <c:showVal val="1"/>
              <c:showCatName val="0"/>
              <c:showSerName val="0"/>
              <c:showPercent val="0"/>
              <c:showBubbleSize val="0"/>
            </c:dLbl>
            <c:dLbl>
              <c:idx val="1"/>
              <c:layout/>
              <c:tx>
                <c:rich>
                  <a:bodyPr/>
                  <a:lstStyle/>
                  <a:p>
                    <a:r>
                      <a:rPr lang="en-US" dirty="0" smtClean="0"/>
                      <a:t>75*</a:t>
                    </a:r>
                    <a:endParaRPr lang="en-US" dirty="0"/>
                  </a:p>
                </c:rich>
              </c:tx>
              <c:showLegendKey val="0"/>
              <c:showVal val="1"/>
              <c:showCatName val="0"/>
              <c:showSerName val="0"/>
              <c:showPercent val="0"/>
              <c:showBubbleSize val="0"/>
            </c:dLbl>
            <c:numFmt formatCode="#,##0" sourceLinked="0"/>
            <c:txPr>
              <a:bodyPr/>
              <a:lstStyle/>
              <a:p>
                <a:pPr>
                  <a:defRPr sz="1800"/>
                </a:pPr>
                <a:endParaRPr lang="en-US"/>
              </a:p>
            </c:txPr>
            <c:showLegendKey val="0"/>
            <c:showVal val="1"/>
            <c:showCatName val="0"/>
            <c:showSerName val="0"/>
            <c:showPercent val="0"/>
            <c:showBubbleSize val="0"/>
            <c:showLeaderLines val="0"/>
          </c:dLbls>
          <c:cat>
            <c:strRef>
              <c:f>Graph!$A$43:$A$45</c:f>
              <c:strCache>
                <c:ptCount val="3"/>
                <c:pt idx="0">
                  <c:v>Birth preparedness </c:v>
                </c:pt>
                <c:pt idx="1">
                  <c:v>Breastfeeding </c:v>
                </c:pt>
                <c:pt idx="2">
                  <c:v>Family planning</c:v>
                </c:pt>
              </c:strCache>
            </c:strRef>
          </c:cat>
          <c:val>
            <c:numRef>
              <c:f>Graph!$B$43:$B$45</c:f>
              <c:numCache>
                <c:formatCode>0.0</c:formatCode>
                <c:ptCount val="3"/>
                <c:pt idx="0">
                  <c:v>84.466019417475735</c:v>
                </c:pt>
                <c:pt idx="1">
                  <c:v>75</c:v>
                </c:pt>
                <c:pt idx="2">
                  <c:v>58.252427184466022</c:v>
                </c:pt>
              </c:numCache>
            </c:numRef>
          </c:val>
        </c:ser>
        <c:ser>
          <c:idx val="1"/>
          <c:order val="1"/>
          <c:tx>
            <c:strRef>
              <c:f>Graph!$C$42</c:f>
              <c:strCache>
                <c:ptCount val="1"/>
                <c:pt idx="0">
                  <c:v>Standard MG (321)</c:v>
                </c:pt>
              </c:strCache>
            </c:strRef>
          </c:tx>
          <c:invertIfNegative val="0"/>
          <c:dLbls>
            <c:dLbl>
              <c:idx val="1"/>
              <c:layout/>
              <c:tx>
                <c:rich>
                  <a:bodyPr/>
                  <a:lstStyle/>
                  <a:p>
                    <a:r>
                      <a:rPr lang="en-US" dirty="0" smtClean="0"/>
                      <a:t>59*</a:t>
                    </a:r>
                    <a:endParaRPr lang="en-US" dirty="0"/>
                  </a:p>
                </c:rich>
              </c:tx>
              <c:showLegendKey val="0"/>
              <c:showVal val="1"/>
              <c:showCatName val="0"/>
              <c:showSerName val="0"/>
              <c:showPercent val="0"/>
              <c:showBubbleSize val="0"/>
            </c:dLbl>
            <c:numFmt formatCode="#,##0" sourceLinked="0"/>
            <c:txPr>
              <a:bodyPr/>
              <a:lstStyle/>
              <a:p>
                <a:pPr>
                  <a:defRPr sz="1800"/>
                </a:pPr>
                <a:endParaRPr lang="en-US"/>
              </a:p>
            </c:txPr>
            <c:showLegendKey val="0"/>
            <c:showVal val="1"/>
            <c:showCatName val="0"/>
            <c:showSerName val="0"/>
            <c:showPercent val="0"/>
            <c:showBubbleSize val="0"/>
            <c:showLeaderLines val="0"/>
          </c:dLbls>
          <c:cat>
            <c:strRef>
              <c:f>Graph!$A$43:$A$45</c:f>
              <c:strCache>
                <c:ptCount val="3"/>
                <c:pt idx="0">
                  <c:v>Birth preparedness </c:v>
                </c:pt>
                <c:pt idx="1">
                  <c:v>Breastfeeding </c:v>
                </c:pt>
                <c:pt idx="2">
                  <c:v>Family planning</c:v>
                </c:pt>
              </c:strCache>
            </c:strRef>
          </c:cat>
          <c:val>
            <c:numRef>
              <c:f>Graph!$C$43:$C$45</c:f>
              <c:numCache>
                <c:formatCode>0.0</c:formatCode>
                <c:ptCount val="3"/>
                <c:pt idx="0">
                  <c:v>76.635514018691595</c:v>
                </c:pt>
                <c:pt idx="1">
                  <c:v>59</c:v>
                </c:pt>
                <c:pt idx="2">
                  <c:v>50.467289719626166</c:v>
                </c:pt>
              </c:numCache>
            </c:numRef>
          </c:val>
        </c:ser>
        <c:ser>
          <c:idx val="2"/>
          <c:order val="2"/>
          <c:tx>
            <c:strRef>
              <c:f>Graph!$D$42</c:f>
              <c:strCache>
                <c:ptCount val="1"/>
                <c:pt idx="0">
                  <c:v>Comparison (327)</c:v>
                </c:pt>
              </c:strCache>
            </c:strRef>
          </c:tx>
          <c:spPr>
            <a:solidFill>
              <a:srgbClr val="92D050"/>
            </a:solidFill>
          </c:spPr>
          <c:invertIfNegative val="0"/>
          <c:dLbls>
            <c:numFmt formatCode="#,##0" sourceLinked="0"/>
            <c:txPr>
              <a:bodyPr/>
              <a:lstStyle/>
              <a:p>
                <a:pPr>
                  <a:defRPr sz="1800"/>
                </a:pPr>
                <a:endParaRPr lang="en-US"/>
              </a:p>
            </c:txPr>
            <c:showLegendKey val="0"/>
            <c:showVal val="1"/>
            <c:showCatName val="0"/>
            <c:showSerName val="0"/>
            <c:showPercent val="0"/>
            <c:showBubbleSize val="0"/>
            <c:showLeaderLines val="0"/>
          </c:dLbls>
          <c:cat>
            <c:strRef>
              <c:f>Graph!$A$43:$A$45</c:f>
              <c:strCache>
                <c:ptCount val="3"/>
                <c:pt idx="0">
                  <c:v>Birth preparedness </c:v>
                </c:pt>
                <c:pt idx="1">
                  <c:v>Breastfeeding </c:v>
                </c:pt>
                <c:pt idx="2">
                  <c:v>Family planning</c:v>
                </c:pt>
              </c:strCache>
            </c:strRef>
          </c:cat>
          <c:val>
            <c:numRef>
              <c:f>Graph!$D$43:$D$45</c:f>
              <c:numCache>
                <c:formatCode>0.0</c:formatCode>
                <c:ptCount val="3"/>
                <c:pt idx="0">
                  <c:v>71.25382262996942</c:v>
                </c:pt>
                <c:pt idx="1">
                  <c:v>49</c:v>
                </c:pt>
                <c:pt idx="2">
                  <c:v>54.434250764525991</c:v>
                </c:pt>
              </c:numCache>
            </c:numRef>
          </c:val>
        </c:ser>
        <c:dLbls>
          <c:showLegendKey val="0"/>
          <c:showVal val="1"/>
          <c:showCatName val="0"/>
          <c:showSerName val="0"/>
          <c:showPercent val="0"/>
          <c:showBubbleSize val="0"/>
        </c:dLbls>
        <c:gapWidth val="75"/>
        <c:axId val="43616896"/>
        <c:axId val="43635072"/>
      </c:barChart>
      <c:catAx>
        <c:axId val="43616896"/>
        <c:scaling>
          <c:orientation val="minMax"/>
        </c:scaling>
        <c:delete val="0"/>
        <c:axPos val="b"/>
        <c:numFmt formatCode="@" sourceLinked="1"/>
        <c:majorTickMark val="none"/>
        <c:minorTickMark val="none"/>
        <c:tickLblPos val="nextTo"/>
        <c:txPr>
          <a:bodyPr/>
          <a:lstStyle/>
          <a:p>
            <a:pPr>
              <a:defRPr sz="1800"/>
            </a:pPr>
            <a:endParaRPr lang="en-US"/>
          </a:p>
        </c:txPr>
        <c:crossAx val="43635072"/>
        <c:crosses val="autoZero"/>
        <c:auto val="1"/>
        <c:lblAlgn val="ctr"/>
        <c:lblOffset val="100"/>
        <c:noMultiLvlLbl val="0"/>
      </c:catAx>
      <c:valAx>
        <c:axId val="43635072"/>
        <c:scaling>
          <c:orientation val="minMax"/>
          <c:max val="100"/>
        </c:scaling>
        <c:delete val="0"/>
        <c:axPos val="l"/>
        <c:numFmt formatCode="0" sourceLinked="0"/>
        <c:majorTickMark val="none"/>
        <c:minorTickMark val="none"/>
        <c:tickLblPos val="nextTo"/>
        <c:txPr>
          <a:bodyPr/>
          <a:lstStyle/>
          <a:p>
            <a:pPr>
              <a:defRPr sz="1800"/>
            </a:pPr>
            <a:endParaRPr lang="en-US"/>
          </a:p>
        </c:txPr>
        <c:crossAx val="43616896"/>
        <c:crosses val="autoZero"/>
        <c:crossBetween val="between"/>
      </c:valAx>
    </c:plotArea>
    <c:legend>
      <c:legendPos val="b"/>
      <c:layout/>
      <c:overlay val="0"/>
      <c:txPr>
        <a:bodyPr/>
        <a:lstStyle/>
        <a:p>
          <a:pPr>
            <a:defRPr sz="18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Graph!$B$49</c:f>
              <c:strCache>
                <c:ptCount val="1"/>
                <c:pt idx="0">
                  <c:v>Projecting Health (51)</c:v>
                </c:pt>
              </c:strCache>
            </c:strRef>
          </c:tx>
          <c:invertIfNegative val="0"/>
          <c:dLbls>
            <c:dLbl>
              <c:idx val="0"/>
              <c:layout/>
              <c:tx>
                <c:rich>
                  <a:bodyPr/>
                  <a:lstStyle/>
                  <a:p>
                    <a:r>
                      <a:rPr lang="en-US" dirty="0" smtClean="0"/>
                      <a:t>82*</a:t>
                    </a:r>
                    <a:endParaRPr lang="en-US" dirty="0"/>
                  </a:p>
                </c:rich>
              </c:tx>
              <c:showLegendKey val="0"/>
              <c:showVal val="1"/>
              <c:showCatName val="0"/>
              <c:showSerName val="0"/>
              <c:showPercent val="0"/>
              <c:showBubbleSize val="0"/>
            </c:dLbl>
            <c:dLbl>
              <c:idx val="1"/>
              <c:layout/>
              <c:tx>
                <c:rich>
                  <a:bodyPr/>
                  <a:lstStyle/>
                  <a:p>
                    <a:r>
                      <a:rPr lang="en-US" dirty="0" smtClean="0"/>
                      <a:t>63*</a:t>
                    </a:r>
                    <a:endParaRPr lang="en-US" dirty="0"/>
                  </a:p>
                </c:rich>
              </c:tx>
              <c:showLegendKey val="0"/>
              <c:showVal val="1"/>
              <c:showCatName val="0"/>
              <c:showSerName val="0"/>
              <c:showPercent val="0"/>
              <c:showBubbleSize val="0"/>
            </c:dLbl>
            <c:numFmt formatCode="#,##0" sourceLinked="0"/>
            <c:txPr>
              <a:bodyPr/>
              <a:lstStyle/>
              <a:p>
                <a:pPr>
                  <a:defRPr sz="1800"/>
                </a:pPr>
                <a:endParaRPr lang="en-US"/>
              </a:p>
            </c:txPr>
            <c:showLegendKey val="0"/>
            <c:showVal val="1"/>
            <c:showCatName val="0"/>
            <c:showSerName val="0"/>
            <c:showPercent val="0"/>
            <c:showBubbleSize val="0"/>
            <c:showLeaderLines val="0"/>
          </c:dLbls>
          <c:cat>
            <c:strRef>
              <c:f>Graph!$A$50:$A$51</c:f>
              <c:strCache>
                <c:ptCount val="2"/>
                <c:pt idx="0">
                  <c:v>Cord care </c:v>
                </c:pt>
                <c:pt idx="1">
                  <c:v>Thermal care</c:v>
                </c:pt>
              </c:strCache>
            </c:strRef>
          </c:cat>
          <c:val>
            <c:numRef>
              <c:f>Graph!$B$50:$B$51</c:f>
              <c:numCache>
                <c:formatCode>0.0</c:formatCode>
                <c:ptCount val="2"/>
                <c:pt idx="0">
                  <c:v>82.352941176470594</c:v>
                </c:pt>
                <c:pt idx="1">
                  <c:v>62.745098039215684</c:v>
                </c:pt>
              </c:numCache>
            </c:numRef>
          </c:val>
        </c:ser>
        <c:ser>
          <c:idx val="1"/>
          <c:order val="1"/>
          <c:tx>
            <c:strRef>
              <c:f>Graph!$C$49</c:f>
              <c:strCache>
                <c:ptCount val="1"/>
                <c:pt idx="0">
                  <c:v>Standard MG (49)</c:v>
                </c:pt>
              </c:strCache>
            </c:strRef>
          </c:tx>
          <c:invertIfNegative val="0"/>
          <c:dLbls>
            <c:txPr>
              <a:bodyPr/>
              <a:lstStyle/>
              <a:p>
                <a:pPr>
                  <a:defRPr sz="1800"/>
                </a:pPr>
                <a:endParaRPr lang="en-US"/>
              </a:p>
            </c:txPr>
            <c:showLegendKey val="0"/>
            <c:showVal val="1"/>
            <c:showCatName val="0"/>
            <c:showSerName val="0"/>
            <c:showPercent val="0"/>
            <c:showBubbleSize val="0"/>
            <c:showLeaderLines val="0"/>
          </c:dLbls>
          <c:cat>
            <c:strRef>
              <c:f>Graph!$A$50:$A$51</c:f>
              <c:strCache>
                <c:ptCount val="2"/>
                <c:pt idx="0">
                  <c:v>Cord care </c:v>
                </c:pt>
                <c:pt idx="1">
                  <c:v>Thermal care</c:v>
                </c:pt>
              </c:strCache>
            </c:strRef>
          </c:cat>
          <c:val>
            <c:numRef>
              <c:f>Graph!$C$50:$C$51</c:f>
              <c:numCache>
                <c:formatCode>0.0</c:formatCode>
                <c:ptCount val="2"/>
                <c:pt idx="0">
                  <c:v>46.938775510204081</c:v>
                </c:pt>
                <c:pt idx="1">
                  <c:v>32.653061224489797</c:v>
                </c:pt>
              </c:numCache>
            </c:numRef>
          </c:val>
        </c:ser>
        <c:ser>
          <c:idx val="2"/>
          <c:order val="2"/>
          <c:tx>
            <c:strRef>
              <c:f>Graph!$D$49</c:f>
              <c:strCache>
                <c:ptCount val="1"/>
                <c:pt idx="0">
                  <c:v>Comparison (72)</c:v>
                </c:pt>
              </c:strCache>
            </c:strRef>
          </c:tx>
          <c:spPr>
            <a:solidFill>
              <a:srgbClr val="92D050"/>
            </a:solidFill>
          </c:spPr>
          <c:invertIfNegative val="0"/>
          <c:dLbls>
            <c:txPr>
              <a:bodyPr/>
              <a:lstStyle/>
              <a:p>
                <a:pPr>
                  <a:defRPr sz="1800"/>
                </a:pPr>
                <a:endParaRPr lang="en-US"/>
              </a:p>
            </c:txPr>
            <c:showLegendKey val="0"/>
            <c:showVal val="1"/>
            <c:showCatName val="0"/>
            <c:showSerName val="0"/>
            <c:showPercent val="0"/>
            <c:showBubbleSize val="0"/>
            <c:showLeaderLines val="0"/>
          </c:dLbls>
          <c:cat>
            <c:strRef>
              <c:f>Graph!$A$50:$A$51</c:f>
              <c:strCache>
                <c:ptCount val="2"/>
                <c:pt idx="0">
                  <c:v>Cord care </c:v>
                </c:pt>
                <c:pt idx="1">
                  <c:v>Thermal care</c:v>
                </c:pt>
              </c:strCache>
            </c:strRef>
          </c:cat>
          <c:val>
            <c:numRef>
              <c:f>Graph!$D$50:$D$51</c:f>
              <c:numCache>
                <c:formatCode>0.0</c:formatCode>
                <c:ptCount val="2"/>
                <c:pt idx="0">
                  <c:v>45.833333333333336</c:v>
                </c:pt>
                <c:pt idx="1">
                  <c:v>29.166666666666668</c:v>
                </c:pt>
              </c:numCache>
            </c:numRef>
          </c:val>
        </c:ser>
        <c:dLbls>
          <c:showLegendKey val="0"/>
          <c:showVal val="1"/>
          <c:showCatName val="0"/>
          <c:showSerName val="0"/>
          <c:showPercent val="0"/>
          <c:showBubbleSize val="0"/>
        </c:dLbls>
        <c:gapWidth val="75"/>
        <c:axId val="37500416"/>
        <c:axId val="37501952"/>
      </c:barChart>
      <c:catAx>
        <c:axId val="37500416"/>
        <c:scaling>
          <c:orientation val="minMax"/>
        </c:scaling>
        <c:delete val="0"/>
        <c:axPos val="b"/>
        <c:majorTickMark val="none"/>
        <c:minorTickMark val="none"/>
        <c:tickLblPos val="nextTo"/>
        <c:txPr>
          <a:bodyPr/>
          <a:lstStyle/>
          <a:p>
            <a:pPr>
              <a:defRPr sz="1800"/>
            </a:pPr>
            <a:endParaRPr lang="en-US"/>
          </a:p>
        </c:txPr>
        <c:crossAx val="37501952"/>
        <c:crosses val="autoZero"/>
        <c:auto val="1"/>
        <c:lblAlgn val="ctr"/>
        <c:lblOffset val="100"/>
        <c:noMultiLvlLbl val="0"/>
      </c:catAx>
      <c:valAx>
        <c:axId val="37501952"/>
        <c:scaling>
          <c:orientation val="minMax"/>
          <c:max val="100"/>
        </c:scaling>
        <c:delete val="0"/>
        <c:axPos val="l"/>
        <c:numFmt formatCode="0" sourceLinked="0"/>
        <c:majorTickMark val="none"/>
        <c:minorTickMark val="none"/>
        <c:tickLblPos val="nextTo"/>
        <c:txPr>
          <a:bodyPr/>
          <a:lstStyle/>
          <a:p>
            <a:pPr>
              <a:defRPr sz="1800"/>
            </a:pPr>
            <a:endParaRPr lang="en-US"/>
          </a:p>
        </c:txPr>
        <c:crossAx val="37500416"/>
        <c:crosses val="autoZero"/>
        <c:crossBetween val="between"/>
      </c:valAx>
    </c:plotArea>
    <c:legend>
      <c:legendPos val="b"/>
      <c:layout/>
      <c:overlay val="0"/>
      <c:txPr>
        <a:bodyPr/>
        <a:lstStyle/>
        <a:p>
          <a:pPr>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Projecting Health (309)</c:v>
                </c:pt>
              </c:strCache>
            </c:strRef>
          </c:tx>
          <c:invertIfNegative val="0"/>
          <c:cat>
            <c:strRef>
              <c:f>Sheet1!$A$2:$A$3</c:f>
              <c:strCache>
                <c:ptCount val="2"/>
                <c:pt idx="0">
                  <c:v>Started
breastfeeding within
one hour</c:v>
                </c:pt>
                <c:pt idx="1">
                  <c:v>Fed colostrum</c:v>
                </c:pt>
              </c:strCache>
            </c:strRef>
          </c:cat>
          <c:val>
            <c:numRef>
              <c:f>Sheet1!$B$2:$B$3</c:f>
              <c:numCache>
                <c:formatCode>General</c:formatCode>
                <c:ptCount val="2"/>
                <c:pt idx="0">
                  <c:v>76</c:v>
                </c:pt>
                <c:pt idx="1">
                  <c:v>98</c:v>
                </c:pt>
              </c:numCache>
            </c:numRef>
          </c:val>
        </c:ser>
        <c:ser>
          <c:idx val="1"/>
          <c:order val="1"/>
          <c:tx>
            <c:strRef>
              <c:f>Sheet1!$C$1</c:f>
              <c:strCache>
                <c:ptCount val="1"/>
                <c:pt idx="0">
                  <c:v>Standard MG (321)</c:v>
                </c:pt>
              </c:strCache>
            </c:strRef>
          </c:tx>
          <c:invertIfNegative val="0"/>
          <c:cat>
            <c:strRef>
              <c:f>Sheet1!$A$2:$A$3</c:f>
              <c:strCache>
                <c:ptCount val="2"/>
                <c:pt idx="0">
                  <c:v>Started
breastfeeding within
one hour</c:v>
                </c:pt>
                <c:pt idx="1">
                  <c:v>Fed colostrum</c:v>
                </c:pt>
              </c:strCache>
            </c:strRef>
          </c:cat>
          <c:val>
            <c:numRef>
              <c:f>Sheet1!$C$2:$C$3</c:f>
              <c:numCache>
                <c:formatCode>General</c:formatCode>
                <c:ptCount val="2"/>
                <c:pt idx="0">
                  <c:v>60</c:v>
                </c:pt>
                <c:pt idx="1">
                  <c:v>92</c:v>
                </c:pt>
              </c:numCache>
            </c:numRef>
          </c:val>
        </c:ser>
        <c:ser>
          <c:idx val="2"/>
          <c:order val="2"/>
          <c:tx>
            <c:strRef>
              <c:f>Sheet1!$D$1</c:f>
              <c:strCache>
                <c:ptCount val="1"/>
                <c:pt idx="0">
                  <c:v>Comparison (327)</c:v>
                </c:pt>
              </c:strCache>
            </c:strRef>
          </c:tx>
          <c:spPr>
            <a:solidFill>
              <a:srgbClr val="92D050"/>
            </a:solidFill>
          </c:spPr>
          <c:invertIfNegative val="0"/>
          <c:cat>
            <c:strRef>
              <c:f>Sheet1!$A$2:$A$3</c:f>
              <c:strCache>
                <c:ptCount val="2"/>
                <c:pt idx="0">
                  <c:v>Started
breastfeeding within
one hour</c:v>
                </c:pt>
                <c:pt idx="1">
                  <c:v>Fed colostrum</c:v>
                </c:pt>
              </c:strCache>
            </c:strRef>
          </c:cat>
          <c:val>
            <c:numRef>
              <c:f>Sheet1!$D$2:$D$3</c:f>
              <c:numCache>
                <c:formatCode>General</c:formatCode>
                <c:ptCount val="2"/>
                <c:pt idx="0">
                  <c:v>52</c:v>
                </c:pt>
                <c:pt idx="1">
                  <c:v>87</c:v>
                </c:pt>
              </c:numCache>
            </c:numRef>
          </c:val>
        </c:ser>
        <c:dLbls>
          <c:dLblPos val="outEnd"/>
          <c:showLegendKey val="0"/>
          <c:showVal val="1"/>
          <c:showCatName val="0"/>
          <c:showSerName val="0"/>
          <c:showPercent val="0"/>
          <c:showBubbleSize val="0"/>
        </c:dLbls>
        <c:gapWidth val="150"/>
        <c:axId val="37565184"/>
        <c:axId val="37566720"/>
      </c:barChart>
      <c:catAx>
        <c:axId val="37565184"/>
        <c:scaling>
          <c:orientation val="minMax"/>
        </c:scaling>
        <c:delete val="0"/>
        <c:axPos val="b"/>
        <c:majorTickMark val="out"/>
        <c:minorTickMark val="none"/>
        <c:tickLblPos val="nextTo"/>
        <c:crossAx val="37566720"/>
        <c:crosses val="autoZero"/>
        <c:auto val="1"/>
        <c:lblAlgn val="ctr"/>
        <c:lblOffset val="100"/>
        <c:noMultiLvlLbl val="0"/>
      </c:catAx>
      <c:valAx>
        <c:axId val="37566720"/>
        <c:scaling>
          <c:orientation val="minMax"/>
          <c:max val="100"/>
        </c:scaling>
        <c:delete val="0"/>
        <c:axPos val="l"/>
        <c:majorGridlines/>
        <c:numFmt formatCode="General" sourceLinked="1"/>
        <c:majorTickMark val="out"/>
        <c:minorTickMark val="none"/>
        <c:tickLblPos val="nextTo"/>
        <c:crossAx val="37565184"/>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Projecting Health (309)</c:v>
                </c:pt>
              </c:strCache>
            </c:strRef>
          </c:tx>
          <c:invertIfNegative val="0"/>
          <c:dLbls>
            <c:txPr>
              <a:bodyPr/>
              <a:lstStyle/>
              <a:p>
                <a:pPr>
                  <a:defRPr sz="1800"/>
                </a:pPr>
                <a:endParaRPr lang="en-US"/>
              </a:p>
            </c:txPr>
            <c:dLblPos val="outEnd"/>
            <c:showLegendKey val="0"/>
            <c:showVal val="1"/>
            <c:showCatName val="0"/>
            <c:showSerName val="0"/>
            <c:showPercent val="0"/>
            <c:showBubbleSize val="0"/>
            <c:showLeaderLines val="0"/>
          </c:dLbls>
          <c:cat>
            <c:strRef>
              <c:f>Sheet1!$A$2:$A$7</c:f>
              <c:strCache>
                <c:ptCount val="6"/>
                <c:pt idx="0">
                  <c:v>Identified a place for
delivery</c:v>
                </c:pt>
                <c:pt idx="1">
                  <c:v>Identify and arrange for skilled birth attendant</c:v>
                </c:pt>
                <c:pt idx="2">
                  <c:v>Identify emergency 
transport</c:v>
                </c:pt>
                <c:pt idx="3">
                  <c:v>Save  
money for birth and emergencies</c:v>
                </c:pt>
                <c:pt idx="4">
                  <c:v>Prepare thread, soap, 
and blade</c:v>
                </c:pt>
                <c:pt idx="5">
                  <c:v>Arrange a clean cloth for drying and wrapping baby</c:v>
                </c:pt>
              </c:strCache>
            </c:strRef>
          </c:cat>
          <c:val>
            <c:numRef>
              <c:f>Sheet1!$B$2:$B$7</c:f>
              <c:numCache>
                <c:formatCode>General</c:formatCode>
                <c:ptCount val="6"/>
                <c:pt idx="0">
                  <c:v>22</c:v>
                </c:pt>
                <c:pt idx="1">
                  <c:v>14</c:v>
                </c:pt>
                <c:pt idx="2">
                  <c:v>61</c:v>
                </c:pt>
                <c:pt idx="3">
                  <c:v>76</c:v>
                </c:pt>
                <c:pt idx="4">
                  <c:v>96</c:v>
                </c:pt>
                <c:pt idx="5">
                  <c:v>96</c:v>
                </c:pt>
              </c:numCache>
            </c:numRef>
          </c:val>
        </c:ser>
        <c:ser>
          <c:idx val="1"/>
          <c:order val="1"/>
          <c:tx>
            <c:strRef>
              <c:f>Sheet1!$C$1</c:f>
              <c:strCache>
                <c:ptCount val="1"/>
                <c:pt idx="0">
                  <c:v>Standard MG (321)</c:v>
                </c:pt>
              </c:strCache>
            </c:strRef>
          </c:tx>
          <c:invertIfNegative val="0"/>
          <c:dLbls>
            <c:dLbl>
              <c:idx val="3"/>
              <c:layout/>
              <c:tx>
                <c:rich>
                  <a:bodyPr/>
                  <a:lstStyle/>
                  <a:p>
                    <a:r>
                      <a:rPr lang="en-US" sz="1800" dirty="0" smtClean="0"/>
                      <a:t>35</a:t>
                    </a:r>
                  </a:p>
                  <a:p>
                    <a:endParaRPr lang="en-US" dirty="0"/>
                  </a:p>
                </c:rich>
              </c:tx>
              <c:dLblPos val="outEnd"/>
              <c:showLegendKey val="0"/>
              <c:showVal val="1"/>
              <c:showCatName val="0"/>
              <c:showSerName val="0"/>
              <c:showPercent val="0"/>
              <c:showBubbleSize val="0"/>
            </c:dLbl>
            <c:dLbl>
              <c:idx val="4"/>
              <c:layout/>
              <c:tx>
                <c:rich>
                  <a:bodyPr/>
                  <a:lstStyle/>
                  <a:p>
                    <a:r>
                      <a:rPr lang="en-US" sz="1800" dirty="0" smtClean="0"/>
                      <a:t>56</a:t>
                    </a:r>
                  </a:p>
                  <a:p>
                    <a:endParaRPr lang="en-US" dirty="0"/>
                  </a:p>
                </c:rich>
              </c:tx>
              <c:dLblPos val="outEnd"/>
              <c:showLegendKey val="0"/>
              <c:showVal val="1"/>
              <c:showCatName val="0"/>
              <c:showSerName val="0"/>
              <c:showPercent val="0"/>
              <c:showBubbleSize val="0"/>
            </c:dLbl>
            <c:dLbl>
              <c:idx val="6"/>
              <c:tx>
                <c:rich>
                  <a:bodyPr/>
                  <a:lstStyle/>
                  <a:p>
                    <a:r>
                      <a:rPr lang="en-US" sz="1800" dirty="0" smtClean="0"/>
                      <a:t>77</a:t>
                    </a:r>
                    <a:endParaRPr lang="en-US" dirty="0"/>
                  </a:p>
                </c:rich>
              </c:tx>
              <c:dLblPos val="outEnd"/>
              <c:showLegendKey val="0"/>
              <c:showVal val="1"/>
              <c:showCatName val="0"/>
              <c:showSerName val="0"/>
              <c:showPercent val="0"/>
              <c:showBubbleSize val="0"/>
            </c:dLbl>
            <c:txPr>
              <a:bodyPr/>
              <a:lstStyle/>
              <a:p>
                <a:pPr>
                  <a:defRPr sz="1800"/>
                </a:pPr>
                <a:endParaRPr lang="en-US"/>
              </a:p>
            </c:txPr>
            <c:dLblPos val="outEnd"/>
            <c:showLegendKey val="0"/>
            <c:showVal val="1"/>
            <c:showCatName val="0"/>
            <c:showSerName val="0"/>
            <c:showPercent val="0"/>
            <c:showBubbleSize val="0"/>
            <c:showLeaderLines val="0"/>
          </c:dLbls>
          <c:cat>
            <c:strRef>
              <c:f>Sheet1!$A$2:$A$7</c:f>
              <c:strCache>
                <c:ptCount val="6"/>
                <c:pt idx="0">
                  <c:v>Identified a place for
delivery</c:v>
                </c:pt>
                <c:pt idx="1">
                  <c:v>Identify and arrange for skilled birth attendant</c:v>
                </c:pt>
                <c:pt idx="2">
                  <c:v>Identify emergency 
transport</c:v>
                </c:pt>
                <c:pt idx="3">
                  <c:v>Save  
money for birth and emergencies</c:v>
                </c:pt>
                <c:pt idx="4">
                  <c:v>Prepare thread, soap, 
and blade</c:v>
                </c:pt>
                <c:pt idx="5">
                  <c:v>Arrange a clean cloth for drying and wrapping baby</c:v>
                </c:pt>
              </c:strCache>
            </c:strRef>
          </c:cat>
          <c:val>
            <c:numRef>
              <c:f>Sheet1!$C$2:$C$7</c:f>
              <c:numCache>
                <c:formatCode>General</c:formatCode>
                <c:ptCount val="6"/>
                <c:pt idx="0">
                  <c:v>18</c:v>
                </c:pt>
                <c:pt idx="1">
                  <c:v>8</c:v>
                </c:pt>
                <c:pt idx="2">
                  <c:v>35</c:v>
                </c:pt>
                <c:pt idx="3">
                  <c:v>55</c:v>
                </c:pt>
                <c:pt idx="4">
                  <c:v>66</c:v>
                </c:pt>
                <c:pt idx="5">
                  <c:v>78</c:v>
                </c:pt>
              </c:numCache>
            </c:numRef>
          </c:val>
        </c:ser>
        <c:ser>
          <c:idx val="2"/>
          <c:order val="2"/>
          <c:tx>
            <c:strRef>
              <c:f>Sheet1!$D$1</c:f>
              <c:strCache>
                <c:ptCount val="1"/>
                <c:pt idx="0">
                  <c:v>Comparison (327)</c:v>
                </c:pt>
              </c:strCache>
            </c:strRef>
          </c:tx>
          <c:spPr>
            <a:solidFill>
              <a:srgbClr val="92D050"/>
            </a:solidFill>
          </c:spPr>
          <c:invertIfNegative val="0"/>
          <c:dLbls>
            <c:txPr>
              <a:bodyPr/>
              <a:lstStyle/>
              <a:p>
                <a:pPr>
                  <a:defRPr sz="1800"/>
                </a:pPr>
                <a:endParaRPr lang="en-US"/>
              </a:p>
            </c:txPr>
            <c:dLblPos val="outEnd"/>
            <c:showLegendKey val="0"/>
            <c:showVal val="1"/>
            <c:showCatName val="0"/>
            <c:showSerName val="0"/>
            <c:showPercent val="0"/>
            <c:showBubbleSize val="0"/>
            <c:showLeaderLines val="0"/>
          </c:dLbls>
          <c:cat>
            <c:strRef>
              <c:f>Sheet1!$A$2:$A$7</c:f>
              <c:strCache>
                <c:ptCount val="6"/>
                <c:pt idx="0">
                  <c:v>Identified a place for
delivery</c:v>
                </c:pt>
                <c:pt idx="1">
                  <c:v>Identify and arrange for skilled birth attendant</c:v>
                </c:pt>
                <c:pt idx="2">
                  <c:v>Identify emergency 
transport</c:v>
                </c:pt>
                <c:pt idx="3">
                  <c:v>Save  
money for birth and emergencies</c:v>
                </c:pt>
                <c:pt idx="4">
                  <c:v>Prepare thread, soap, 
and blade</c:v>
                </c:pt>
                <c:pt idx="5">
                  <c:v>Arrange a clean cloth for drying and wrapping baby</c:v>
                </c:pt>
              </c:strCache>
            </c:strRef>
          </c:cat>
          <c:val>
            <c:numRef>
              <c:f>Sheet1!$D$2:$D$7</c:f>
              <c:numCache>
                <c:formatCode>General</c:formatCode>
                <c:ptCount val="6"/>
                <c:pt idx="0">
                  <c:v>20</c:v>
                </c:pt>
                <c:pt idx="1">
                  <c:v>9</c:v>
                </c:pt>
                <c:pt idx="2">
                  <c:v>23</c:v>
                </c:pt>
                <c:pt idx="3">
                  <c:v>45</c:v>
                </c:pt>
                <c:pt idx="4">
                  <c:v>44</c:v>
                </c:pt>
                <c:pt idx="5">
                  <c:v>56</c:v>
                </c:pt>
              </c:numCache>
            </c:numRef>
          </c:val>
        </c:ser>
        <c:dLbls>
          <c:dLblPos val="outEnd"/>
          <c:showLegendKey val="0"/>
          <c:showVal val="1"/>
          <c:showCatName val="0"/>
          <c:showSerName val="0"/>
          <c:showPercent val="0"/>
          <c:showBubbleSize val="0"/>
        </c:dLbls>
        <c:gapWidth val="150"/>
        <c:axId val="37907456"/>
        <c:axId val="37921536"/>
      </c:barChart>
      <c:catAx>
        <c:axId val="37907456"/>
        <c:scaling>
          <c:orientation val="minMax"/>
        </c:scaling>
        <c:delete val="0"/>
        <c:axPos val="b"/>
        <c:majorTickMark val="out"/>
        <c:minorTickMark val="none"/>
        <c:tickLblPos val="nextTo"/>
        <c:txPr>
          <a:bodyPr rot="0" vert="horz"/>
          <a:lstStyle/>
          <a:p>
            <a:pPr>
              <a:defRPr sz="1600"/>
            </a:pPr>
            <a:endParaRPr lang="en-US"/>
          </a:p>
        </c:txPr>
        <c:crossAx val="37921536"/>
        <c:crosses val="autoZero"/>
        <c:auto val="1"/>
        <c:lblAlgn val="ctr"/>
        <c:lblOffset val="100"/>
        <c:noMultiLvlLbl val="0"/>
      </c:catAx>
      <c:valAx>
        <c:axId val="37921536"/>
        <c:scaling>
          <c:orientation val="minMax"/>
          <c:max val="100"/>
        </c:scaling>
        <c:delete val="0"/>
        <c:axPos val="l"/>
        <c:majorGridlines/>
        <c:numFmt formatCode="General" sourceLinked="1"/>
        <c:majorTickMark val="out"/>
        <c:minorTickMark val="none"/>
        <c:tickLblPos val="nextTo"/>
        <c:crossAx val="37907456"/>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D19C5-E525-4F11-BB8E-DA1477195FC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07A98B53-FFC0-459F-AAA1-BEF22BA870A3}">
      <dgm:prSet phldrT="[Text]" custT="1"/>
      <dgm:spPr/>
      <dgm:t>
        <a:bodyPr/>
        <a:lstStyle/>
        <a:p>
          <a:r>
            <a:rPr lang="en-US" sz="1800" dirty="0" smtClean="0"/>
            <a:t>Identify topic</a:t>
          </a:r>
          <a:endParaRPr lang="en-US" sz="1800" dirty="0"/>
        </a:p>
      </dgm:t>
    </dgm:pt>
    <dgm:pt modelId="{C92479A3-F5CA-4076-B887-6FA8F4596DF8}" type="parTrans" cxnId="{D2EF46A5-A5B8-4448-B59A-1B743068AEE3}">
      <dgm:prSet/>
      <dgm:spPr/>
      <dgm:t>
        <a:bodyPr/>
        <a:lstStyle/>
        <a:p>
          <a:endParaRPr lang="en-US"/>
        </a:p>
      </dgm:t>
    </dgm:pt>
    <dgm:pt modelId="{BCE9D90C-36A6-4D4C-B7B0-E3622929A252}" type="sibTrans" cxnId="{D2EF46A5-A5B8-4448-B59A-1B743068AEE3}">
      <dgm:prSet/>
      <dgm:spPr>
        <a:scene3d>
          <a:camera prst="orthographicFront">
            <a:rot lat="0" lon="10799963" rev="0"/>
          </a:camera>
          <a:lightRig rig="threePt" dir="t"/>
        </a:scene3d>
      </dgm:spPr>
      <dgm:t>
        <a:bodyPr/>
        <a:lstStyle/>
        <a:p>
          <a:endParaRPr lang="en-US"/>
        </a:p>
      </dgm:t>
    </dgm:pt>
    <dgm:pt modelId="{62061A8E-E0FE-48AF-9C0B-73B0CC634FC2}">
      <dgm:prSet phldrT="[Text]"/>
      <dgm:spPr/>
      <dgm:t>
        <a:bodyPr/>
        <a:lstStyle/>
        <a:p>
          <a:r>
            <a:rPr lang="en-US" dirty="0" smtClean="0"/>
            <a:t>Produce short video</a:t>
          </a:r>
          <a:endParaRPr lang="en-US" dirty="0"/>
        </a:p>
      </dgm:t>
    </dgm:pt>
    <dgm:pt modelId="{EB18E30C-F0A0-4445-9B42-E1B45D5781C4}" type="parTrans" cxnId="{3290CC36-C915-460E-910B-EAAB2198CEEE}">
      <dgm:prSet/>
      <dgm:spPr/>
      <dgm:t>
        <a:bodyPr/>
        <a:lstStyle/>
        <a:p>
          <a:endParaRPr lang="en-US"/>
        </a:p>
      </dgm:t>
    </dgm:pt>
    <dgm:pt modelId="{E54AB608-3800-4DD1-BC92-C680AC680258}" type="sibTrans" cxnId="{3290CC36-C915-460E-910B-EAAB2198CEEE}">
      <dgm:prSet/>
      <dgm:spPr/>
      <dgm:t>
        <a:bodyPr/>
        <a:lstStyle/>
        <a:p>
          <a:endParaRPr lang="en-US"/>
        </a:p>
      </dgm:t>
    </dgm:pt>
    <dgm:pt modelId="{90EAEF6A-021C-41AD-B38A-F2679F740F53}">
      <dgm:prSet phldrT="[Text]" custT="1"/>
      <dgm:spPr/>
      <dgm:t>
        <a:bodyPr/>
        <a:lstStyle/>
        <a:p>
          <a:r>
            <a:rPr lang="en-US" sz="1800" dirty="0" smtClean="0"/>
            <a:t>Identify local actors</a:t>
          </a:r>
          <a:endParaRPr lang="en-US" sz="1800" dirty="0"/>
        </a:p>
      </dgm:t>
    </dgm:pt>
    <dgm:pt modelId="{18C8BF17-2FC4-4948-BD12-5DC53AB4950B}" type="parTrans" cxnId="{7648F23A-7CEF-43F1-9D19-A060612298AE}">
      <dgm:prSet/>
      <dgm:spPr/>
      <dgm:t>
        <a:bodyPr/>
        <a:lstStyle/>
        <a:p>
          <a:endParaRPr lang="en-US"/>
        </a:p>
      </dgm:t>
    </dgm:pt>
    <dgm:pt modelId="{511154EA-72DE-413E-A014-B633262E6DEE}" type="sibTrans" cxnId="{7648F23A-7CEF-43F1-9D19-A060612298AE}">
      <dgm:prSet/>
      <dgm:spPr/>
      <dgm:t>
        <a:bodyPr/>
        <a:lstStyle/>
        <a:p>
          <a:endParaRPr lang="en-US"/>
        </a:p>
      </dgm:t>
    </dgm:pt>
    <dgm:pt modelId="{51FFB268-CACD-4A36-B6DB-5516AF551DB1}">
      <dgm:prSet phldrT="[Text]" custT="1"/>
      <dgm:spPr/>
      <dgm:t>
        <a:bodyPr/>
        <a:lstStyle/>
        <a:p>
          <a:r>
            <a:rPr lang="en-US" sz="1800" dirty="0" smtClean="0"/>
            <a:t>Create storyboard and approve</a:t>
          </a:r>
          <a:endParaRPr lang="en-US" sz="1800" dirty="0"/>
        </a:p>
      </dgm:t>
    </dgm:pt>
    <dgm:pt modelId="{8F2C0CDE-E4F2-4CF5-8A09-17FD50392380}" type="parTrans" cxnId="{576EDB94-8C6C-466D-BFC0-0062141EBDBB}">
      <dgm:prSet/>
      <dgm:spPr/>
      <dgm:t>
        <a:bodyPr/>
        <a:lstStyle/>
        <a:p>
          <a:endParaRPr lang="en-US"/>
        </a:p>
      </dgm:t>
    </dgm:pt>
    <dgm:pt modelId="{6108C35D-43AC-4E54-9ED6-C752F76498B7}" type="sibTrans" cxnId="{576EDB94-8C6C-466D-BFC0-0062141EBDBB}">
      <dgm:prSet/>
      <dgm:spPr/>
      <dgm:t>
        <a:bodyPr/>
        <a:lstStyle/>
        <a:p>
          <a:endParaRPr lang="en-US"/>
        </a:p>
      </dgm:t>
    </dgm:pt>
    <dgm:pt modelId="{3D023B25-C6F3-4086-A8F3-9216A1AB7276}">
      <dgm:prSet phldrT="[Text]" custT="1"/>
      <dgm:spPr/>
      <dgm:t>
        <a:bodyPr/>
        <a:lstStyle/>
        <a:p>
          <a:r>
            <a:rPr lang="en-US" sz="1800" dirty="0" smtClean="0"/>
            <a:t>Develop key messages</a:t>
          </a:r>
          <a:endParaRPr lang="en-US" sz="1800" dirty="0"/>
        </a:p>
      </dgm:t>
    </dgm:pt>
    <dgm:pt modelId="{20023C34-7939-487B-9204-08A33A1C9205}" type="parTrans" cxnId="{229E24CE-5C0F-4F04-8C6B-48DCE277F9E5}">
      <dgm:prSet/>
      <dgm:spPr/>
      <dgm:t>
        <a:bodyPr/>
        <a:lstStyle/>
        <a:p>
          <a:endParaRPr lang="en-US"/>
        </a:p>
      </dgm:t>
    </dgm:pt>
    <dgm:pt modelId="{C068164C-6F5B-498C-A6FB-9F57083893C1}" type="sibTrans" cxnId="{229E24CE-5C0F-4F04-8C6B-48DCE277F9E5}">
      <dgm:prSet/>
      <dgm:spPr/>
      <dgm:t>
        <a:bodyPr/>
        <a:lstStyle/>
        <a:p>
          <a:endParaRPr lang="en-US"/>
        </a:p>
      </dgm:t>
    </dgm:pt>
    <dgm:pt modelId="{2190E6B6-D0DC-4D89-870C-C48BFD38B0A5}">
      <dgm:prSet phldrT="[Text]" custT="1"/>
      <dgm:spPr/>
      <dgm:t>
        <a:bodyPr/>
        <a:lstStyle/>
        <a:p>
          <a:r>
            <a:rPr lang="en-US" sz="1800" dirty="0" smtClean="0"/>
            <a:t>Share and discuss</a:t>
          </a:r>
          <a:endParaRPr lang="en-US" sz="1800" dirty="0"/>
        </a:p>
      </dgm:t>
    </dgm:pt>
    <dgm:pt modelId="{B7B5B8A5-13B3-4A09-AAFF-A2640A8B13E5}" type="parTrans" cxnId="{A000E0F2-582C-4435-864C-B6C756D72051}">
      <dgm:prSet/>
      <dgm:spPr/>
      <dgm:t>
        <a:bodyPr/>
        <a:lstStyle/>
        <a:p>
          <a:endParaRPr lang="en-US"/>
        </a:p>
      </dgm:t>
    </dgm:pt>
    <dgm:pt modelId="{80862511-4FFD-410A-811E-BC49FB15990D}" type="sibTrans" cxnId="{A000E0F2-582C-4435-864C-B6C756D72051}">
      <dgm:prSet/>
      <dgm:spPr/>
      <dgm:t>
        <a:bodyPr/>
        <a:lstStyle/>
        <a:p>
          <a:endParaRPr lang="en-US"/>
        </a:p>
      </dgm:t>
    </dgm:pt>
    <dgm:pt modelId="{F986BBC5-3006-4109-97DA-5099FB165FE5}" type="pres">
      <dgm:prSet presAssocID="{ABBD19C5-E525-4F11-BB8E-DA1477195FC1}" presName="Name0" presStyleCnt="0">
        <dgm:presLayoutVars>
          <dgm:dir/>
          <dgm:resizeHandles val="exact"/>
        </dgm:presLayoutVars>
      </dgm:prSet>
      <dgm:spPr/>
      <dgm:t>
        <a:bodyPr/>
        <a:lstStyle/>
        <a:p>
          <a:endParaRPr lang="en-US"/>
        </a:p>
      </dgm:t>
    </dgm:pt>
    <dgm:pt modelId="{05F02305-0678-4148-960E-F61D9352C207}" type="pres">
      <dgm:prSet presAssocID="{ABBD19C5-E525-4F11-BB8E-DA1477195FC1}" presName="cycle" presStyleCnt="0"/>
      <dgm:spPr/>
    </dgm:pt>
    <dgm:pt modelId="{EB3E71BA-82DA-4AB7-91CD-66344CBD8BD9}" type="pres">
      <dgm:prSet presAssocID="{07A98B53-FFC0-459F-AAA1-BEF22BA870A3}" presName="nodeFirstNode" presStyleLbl="node1" presStyleIdx="0" presStyleCnt="6">
        <dgm:presLayoutVars>
          <dgm:bulletEnabled val="1"/>
        </dgm:presLayoutVars>
      </dgm:prSet>
      <dgm:spPr/>
      <dgm:t>
        <a:bodyPr/>
        <a:lstStyle/>
        <a:p>
          <a:endParaRPr lang="en-US"/>
        </a:p>
      </dgm:t>
    </dgm:pt>
    <dgm:pt modelId="{6ACCD5C3-23E0-4C60-8A43-B8102DA69663}" type="pres">
      <dgm:prSet presAssocID="{BCE9D90C-36A6-4D4C-B7B0-E3622929A252}" presName="sibTransFirstNode" presStyleLbl="bgShp" presStyleIdx="0" presStyleCnt="1" custAng="0"/>
      <dgm:spPr/>
      <dgm:t>
        <a:bodyPr/>
        <a:lstStyle/>
        <a:p>
          <a:endParaRPr lang="en-US"/>
        </a:p>
      </dgm:t>
    </dgm:pt>
    <dgm:pt modelId="{9E592632-81A1-4D21-94EA-A535D9F0A3B3}" type="pres">
      <dgm:prSet presAssocID="{2190E6B6-D0DC-4D89-870C-C48BFD38B0A5}" presName="nodeFollowingNodes" presStyleLbl="node1" presStyleIdx="1" presStyleCnt="6">
        <dgm:presLayoutVars>
          <dgm:bulletEnabled val="1"/>
        </dgm:presLayoutVars>
      </dgm:prSet>
      <dgm:spPr/>
      <dgm:t>
        <a:bodyPr/>
        <a:lstStyle/>
        <a:p>
          <a:endParaRPr lang="en-US"/>
        </a:p>
      </dgm:t>
    </dgm:pt>
    <dgm:pt modelId="{2539BF93-3F64-497B-BBC6-4B3B83C49A59}" type="pres">
      <dgm:prSet presAssocID="{62061A8E-E0FE-48AF-9C0B-73B0CC634FC2}" presName="nodeFollowingNodes" presStyleLbl="node1" presStyleIdx="2" presStyleCnt="6">
        <dgm:presLayoutVars>
          <dgm:bulletEnabled val="1"/>
        </dgm:presLayoutVars>
      </dgm:prSet>
      <dgm:spPr/>
      <dgm:t>
        <a:bodyPr/>
        <a:lstStyle/>
        <a:p>
          <a:endParaRPr lang="en-US"/>
        </a:p>
      </dgm:t>
    </dgm:pt>
    <dgm:pt modelId="{05206E42-251E-41DB-B10F-695BB6968BAA}" type="pres">
      <dgm:prSet presAssocID="{90EAEF6A-021C-41AD-B38A-F2679F740F53}" presName="nodeFollowingNodes" presStyleLbl="node1" presStyleIdx="3" presStyleCnt="6">
        <dgm:presLayoutVars>
          <dgm:bulletEnabled val="1"/>
        </dgm:presLayoutVars>
      </dgm:prSet>
      <dgm:spPr/>
      <dgm:t>
        <a:bodyPr/>
        <a:lstStyle/>
        <a:p>
          <a:endParaRPr lang="en-US"/>
        </a:p>
      </dgm:t>
    </dgm:pt>
    <dgm:pt modelId="{C843E2F9-33C6-41BA-89FC-A476669DA45D}" type="pres">
      <dgm:prSet presAssocID="{51FFB268-CACD-4A36-B6DB-5516AF551DB1}" presName="nodeFollowingNodes" presStyleLbl="node1" presStyleIdx="4" presStyleCnt="6">
        <dgm:presLayoutVars>
          <dgm:bulletEnabled val="1"/>
        </dgm:presLayoutVars>
      </dgm:prSet>
      <dgm:spPr/>
      <dgm:t>
        <a:bodyPr/>
        <a:lstStyle/>
        <a:p>
          <a:endParaRPr lang="en-US"/>
        </a:p>
      </dgm:t>
    </dgm:pt>
    <dgm:pt modelId="{F0DF3CAF-E57C-46B3-B3CC-9CC7E98B62CE}" type="pres">
      <dgm:prSet presAssocID="{3D023B25-C6F3-4086-A8F3-9216A1AB7276}" presName="nodeFollowingNodes" presStyleLbl="node1" presStyleIdx="5" presStyleCnt="6">
        <dgm:presLayoutVars>
          <dgm:bulletEnabled val="1"/>
        </dgm:presLayoutVars>
      </dgm:prSet>
      <dgm:spPr/>
      <dgm:t>
        <a:bodyPr/>
        <a:lstStyle/>
        <a:p>
          <a:endParaRPr lang="en-US"/>
        </a:p>
      </dgm:t>
    </dgm:pt>
  </dgm:ptLst>
  <dgm:cxnLst>
    <dgm:cxn modelId="{43EAE413-2924-49F9-8C96-5E7054AC25A9}" type="presOf" srcId="{ABBD19C5-E525-4F11-BB8E-DA1477195FC1}" destId="{F986BBC5-3006-4109-97DA-5099FB165FE5}" srcOrd="0" destOrd="0" presId="urn:microsoft.com/office/officeart/2005/8/layout/cycle3"/>
    <dgm:cxn modelId="{576EDB94-8C6C-466D-BFC0-0062141EBDBB}" srcId="{ABBD19C5-E525-4F11-BB8E-DA1477195FC1}" destId="{51FFB268-CACD-4A36-B6DB-5516AF551DB1}" srcOrd="4" destOrd="0" parTransId="{8F2C0CDE-E4F2-4CF5-8A09-17FD50392380}" sibTransId="{6108C35D-43AC-4E54-9ED6-C752F76498B7}"/>
    <dgm:cxn modelId="{F83C2EAE-E957-41FA-A68A-B6C296D25137}" type="presOf" srcId="{2190E6B6-D0DC-4D89-870C-C48BFD38B0A5}" destId="{9E592632-81A1-4D21-94EA-A535D9F0A3B3}" srcOrd="0" destOrd="0" presId="urn:microsoft.com/office/officeart/2005/8/layout/cycle3"/>
    <dgm:cxn modelId="{4F470471-1EB6-480D-A0F6-19E48D1E349D}" type="presOf" srcId="{07A98B53-FFC0-459F-AAA1-BEF22BA870A3}" destId="{EB3E71BA-82DA-4AB7-91CD-66344CBD8BD9}" srcOrd="0" destOrd="0" presId="urn:microsoft.com/office/officeart/2005/8/layout/cycle3"/>
    <dgm:cxn modelId="{A000E0F2-582C-4435-864C-B6C756D72051}" srcId="{ABBD19C5-E525-4F11-BB8E-DA1477195FC1}" destId="{2190E6B6-D0DC-4D89-870C-C48BFD38B0A5}" srcOrd="1" destOrd="0" parTransId="{B7B5B8A5-13B3-4A09-AAFF-A2640A8B13E5}" sibTransId="{80862511-4FFD-410A-811E-BC49FB15990D}"/>
    <dgm:cxn modelId="{229E24CE-5C0F-4F04-8C6B-48DCE277F9E5}" srcId="{ABBD19C5-E525-4F11-BB8E-DA1477195FC1}" destId="{3D023B25-C6F3-4086-A8F3-9216A1AB7276}" srcOrd="5" destOrd="0" parTransId="{20023C34-7939-487B-9204-08A33A1C9205}" sibTransId="{C068164C-6F5B-498C-A6FB-9F57083893C1}"/>
    <dgm:cxn modelId="{36190C4F-C54F-415C-A509-ED31D6DB0456}" type="presOf" srcId="{90EAEF6A-021C-41AD-B38A-F2679F740F53}" destId="{05206E42-251E-41DB-B10F-695BB6968BAA}" srcOrd="0" destOrd="0" presId="urn:microsoft.com/office/officeart/2005/8/layout/cycle3"/>
    <dgm:cxn modelId="{EE592FA4-2A11-4656-BFD9-0C91F76B9777}" type="presOf" srcId="{51FFB268-CACD-4A36-B6DB-5516AF551DB1}" destId="{C843E2F9-33C6-41BA-89FC-A476669DA45D}" srcOrd="0" destOrd="0" presId="urn:microsoft.com/office/officeart/2005/8/layout/cycle3"/>
    <dgm:cxn modelId="{6E1F6B8B-82B8-4E57-8F4D-B76FCF3C9E63}" type="presOf" srcId="{3D023B25-C6F3-4086-A8F3-9216A1AB7276}" destId="{F0DF3CAF-E57C-46B3-B3CC-9CC7E98B62CE}" srcOrd="0" destOrd="0" presId="urn:microsoft.com/office/officeart/2005/8/layout/cycle3"/>
    <dgm:cxn modelId="{D2EF46A5-A5B8-4448-B59A-1B743068AEE3}" srcId="{ABBD19C5-E525-4F11-BB8E-DA1477195FC1}" destId="{07A98B53-FFC0-459F-AAA1-BEF22BA870A3}" srcOrd="0" destOrd="0" parTransId="{C92479A3-F5CA-4076-B887-6FA8F4596DF8}" sibTransId="{BCE9D90C-36A6-4D4C-B7B0-E3622929A252}"/>
    <dgm:cxn modelId="{980A58B6-BA09-4C7B-97F1-51D8DF0D7F2A}" type="presOf" srcId="{BCE9D90C-36A6-4D4C-B7B0-E3622929A252}" destId="{6ACCD5C3-23E0-4C60-8A43-B8102DA69663}" srcOrd="0" destOrd="0" presId="urn:microsoft.com/office/officeart/2005/8/layout/cycle3"/>
    <dgm:cxn modelId="{BA4D227A-ADBE-4C42-B734-D0B65D470750}" type="presOf" srcId="{62061A8E-E0FE-48AF-9C0B-73B0CC634FC2}" destId="{2539BF93-3F64-497B-BBC6-4B3B83C49A59}" srcOrd="0" destOrd="0" presId="urn:microsoft.com/office/officeart/2005/8/layout/cycle3"/>
    <dgm:cxn modelId="{7648F23A-7CEF-43F1-9D19-A060612298AE}" srcId="{ABBD19C5-E525-4F11-BB8E-DA1477195FC1}" destId="{90EAEF6A-021C-41AD-B38A-F2679F740F53}" srcOrd="3" destOrd="0" parTransId="{18C8BF17-2FC4-4948-BD12-5DC53AB4950B}" sibTransId="{511154EA-72DE-413E-A014-B633262E6DEE}"/>
    <dgm:cxn modelId="{3290CC36-C915-460E-910B-EAAB2198CEEE}" srcId="{ABBD19C5-E525-4F11-BB8E-DA1477195FC1}" destId="{62061A8E-E0FE-48AF-9C0B-73B0CC634FC2}" srcOrd="2" destOrd="0" parTransId="{EB18E30C-F0A0-4445-9B42-E1B45D5781C4}" sibTransId="{E54AB608-3800-4DD1-BC92-C680AC680258}"/>
    <dgm:cxn modelId="{25D9DBBA-5F87-4370-A591-57A1886C9F23}" type="presParOf" srcId="{F986BBC5-3006-4109-97DA-5099FB165FE5}" destId="{05F02305-0678-4148-960E-F61D9352C207}" srcOrd="0" destOrd="0" presId="urn:microsoft.com/office/officeart/2005/8/layout/cycle3"/>
    <dgm:cxn modelId="{F55E0543-1DBB-4158-A7C3-E03A46FCDADB}" type="presParOf" srcId="{05F02305-0678-4148-960E-F61D9352C207}" destId="{EB3E71BA-82DA-4AB7-91CD-66344CBD8BD9}" srcOrd="0" destOrd="0" presId="urn:microsoft.com/office/officeart/2005/8/layout/cycle3"/>
    <dgm:cxn modelId="{8E0338FD-2E9E-4355-A1E6-97A1E9FB0522}" type="presParOf" srcId="{05F02305-0678-4148-960E-F61D9352C207}" destId="{6ACCD5C3-23E0-4C60-8A43-B8102DA69663}" srcOrd="1" destOrd="0" presId="urn:microsoft.com/office/officeart/2005/8/layout/cycle3"/>
    <dgm:cxn modelId="{7B7E3DF9-2015-4EDE-A387-BE5F007EAE87}" type="presParOf" srcId="{05F02305-0678-4148-960E-F61D9352C207}" destId="{9E592632-81A1-4D21-94EA-A535D9F0A3B3}" srcOrd="2" destOrd="0" presId="urn:microsoft.com/office/officeart/2005/8/layout/cycle3"/>
    <dgm:cxn modelId="{63685428-AAC2-40DE-A2D1-B7683E28533C}" type="presParOf" srcId="{05F02305-0678-4148-960E-F61D9352C207}" destId="{2539BF93-3F64-497B-BBC6-4B3B83C49A59}" srcOrd="3" destOrd="0" presId="urn:microsoft.com/office/officeart/2005/8/layout/cycle3"/>
    <dgm:cxn modelId="{3D9B2EDB-FFAF-4E3F-A66A-2414629B96C4}" type="presParOf" srcId="{05F02305-0678-4148-960E-F61D9352C207}" destId="{05206E42-251E-41DB-B10F-695BB6968BAA}" srcOrd="4" destOrd="0" presId="urn:microsoft.com/office/officeart/2005/8/layout/cycle3"/>
    <dgm:cxn modelId="{058F436D-F7B2-48ED-B690-B01E289DBC0B}" type="presParOf" srcId="{05F02305-0678-4148-960E-F61D9352C207}" destId="{C843E2F9-33C6-41BA-89FC-A476669DA45D}" srcOrd="5" destOrd="0" presId="urn:microsoft.com/office/officeart/2005/8/layout/cycle3"/>
    <dgm:cxn modelId="{9E1220AF-2CE9-4F5A-A728-505BADC7CCD8}" type="presParOf" srcId="{05F02305-0678-4148-960E-F61D9352C207}" destId="{F0DF3CAF-E57C-46B3-B3CC-9CC7E98B62C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CD5C3-23E0-4C60-8A43-B8102DA69663}">
      <dsp:nvSpPr>
        <dsp:cNvPr id="0" name=""/>
        <dsp:cNvSpPr/>
      </dsp:nvSpPr>
      <dsp:spPr>
        <a:xfrm>
          <a:off x="1654632" y="-4050"/>
          <a:ext cx="4630775" cy="4630775"/>
        </a:xfrm>
        <a:prstGeom prst="circularArrow">
          <a:avLst>
            <a:gd name="adj1" fmla="val 5274"/>
            <a:gd name="adj2" fmla="val 312630"/>
            <a:gd name="adj3" fmla="val 14232459"/>
            <a:gd name="adj4" fmla="val 17124487"/>
            <a:gd name="adj5" fmla="val 5477"/>
          </a:avLst>
        </a:prstGeom>
        <a:solidFill>
          <a:schemeClr val="accent1">
            <a:tint val="40000"/>
            <a:hueOff val="0"/>
            <a:satOff val="0"/>
            <a:lumOff val="0"/>
            <a:alphaOff val="0"/>
          </a:schemeClr>
        </a:solidFill>
        <a:ln>
          <a:noFill/>
        </a:ln>
        <a:effectLst/>
        <a:scene3d>
          <a:camera prst="orthographicFront">
            <a:rot lat="0" lon="10799963" rev="0"/>
          </a:camera>
          <a:lightRig rig="threePt" dir="t"/>
        </a:scene3d>
      </dsp:spPr>
      <dsp:style>
        <a:lnRef idx="0">
          <a:scrgbClr r="0" g="0" b="0"/>
        </a:lnRef>
        <a:fillRef idx="1">
          <a:scrgbClr r="0" g="0" b="0"/>
        </a:fillRef>
        <a:effectRef idx="0">
          <a:scrgbClr r="0" g="0" b="0"/>
        </a:effectRef>
        <a:fontRef idx="minor"/>
      </dsp:style>
    </dsp:sp>
    <dsp:sp modelId="{EB3E71BA-82DA-4AB7-91CD-66344CBD8BD9}">
      <dsp:nvSpPr>
        <dsp:cNvPr id="0" name=""/>
        <dsp:cNvSpPr/>
      </dsp:nvSpPr>
      <dsp:spPr>
        <a:xfrm>
          <a:off x="3091885" y="1659"/>
          <a:ext cx="1756268" cy="8781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Identify topic</a:t>
          </a:r>
          <a:endParaRPr lang="en-US" sz="1800" kern="1200" dirty="0"/>
        </a:p>
      </dsp:txBody>
      <dsp:txXfrm>
        <a:off x="3134752" y="44526"/>
        <a:ext cx="1670534" cy="792400"/>
      </dsp:txXfrm>
    </dsp:sp>
    <dsp:sp modelId="{9E592632-81A1-4D21-94EA-A535D9F0A3B3}">
      <dsp:nvSpPr>
        <dsp:cNvPr id="0" name=""/>
        <dsp:cNvSpPr/>
      </dsp:nvSpPr>
      <dsp:spPr>
        <a:xfrm>
          <a:off x="4718810" y="940964"/>
          <a:ext cx="1756268" cy="8781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Share and discuss</a:t>
          </a:r>
          <a:endParaRPr lang="en-US" sz="1800" kern="1200" dirty="0"/>
        </a:p>
      </dsp:txBody>
      <dsp:txXfrm>
        <a:off x="4761677" y="983831"/>
        <a:ext cx="1670534" cy="792400"/>
      </dsp:txXfrm>
    </dsp:sp>
    <dsp:sp modelId="{2539BF93-3F64-497B-BBC6-4B3B83C49A59}">
      <dsp:nvSpPr>
        <dsp:cNvPr id="0" name=""/>
        <dsp:cNvSpPr/>
      </dsp:nvSpPr>
      <dsp:spPr>
        <a:xfrm>
          <a:off x="4718810" y="2819575"/>
          <a:ext cx="1756268" cy="8781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Produce short video</a:t>
          </a:r>
          <a:endParaRPr lang="en-US" sz="2200" kern="1200" dirty="0"/>
        </a:p>
      </dsp:txBody>
      <dsp:txXfrm>
        <a:off x="4761677" y="2862442"/>
        <a:ext cx="1670534" cy="792400"/>
      </dsp:txXfrm>
    </dsp:sp>
    <dsp:sp modelId="{05206E42-251E-41DB-B10F-695BB6968BAA}">
      <dsp:nvSpPr>
        <dsp:cNvPr id="0" name=""/>
        <dsp:cNvSpPr/>
      </dsp:nvSpPr>
      <dsp:spPr>
        <a:xfrm>
          <a:off x="3091885" y="3758881"/>
          <a:ext cx="1756268" cy="8781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Identify local actors</a:t>
          </a:r>
          <a:endParaRPr lang="en-US" sz="1800" kern="1200" dirty="0"/>
        </a:p>
      </dsp:txBody>
      <dsp:txXfrm>
        <a:off x="3134752" y="3801748"/>
        <a:ext cx="1670534" cy="792400"/>
      </dsp:txXfrm>
    </dsp:sp>
    <dsp:sp modelId="{C843E2F9-33C6-41BA-89FC-A476669DA45D}">
      <dsp:nvSpPr>
        <dsp:cNvPr id="0" name=""/>
        <dsp:cNvSpPr/>
      </dsp:nvSpPr>
      <dsp:spPr>
        <a:xfrm>
          <a:off x="1464960" y="2819575"/>
          <a:ext cx="1756268" cy="8781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Create storyboard and approve</a:t>
          </a:r>
          <a:endParaRPr lang="en-US" sz="1800" kern="1200" dirty="0"/>
        </a:p>
      </dsp:txBody>
      <dsp:txXfrm>
        <a:off x="1507827" y="2862442"/>
        <a:ext cx="1670534" cy="792400"/>
      </dsp:txXfrm>
    </dsp:sp>
    <dsp:sp modelId="{F0DF3CAF-E57C-46B3-B3CC-9CC7E98B62CE}">
      <dsp:nvSpPr>
        <dsp:cNvPr id="0" name=""/>
        <dsp:cNvSpPr/>
      </dsp:nvSpPr>
      <dsp:spPr>
        <a:xfrm>
          <a:off x="1464960" y="940964"/>
          <a:ext cx="1756268" cy="8781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Develop key messages</a:t>
          </a:r>
          <a:endParaRPr lang="en-US" sz="1800" kern="1200" dirty="0"/>
        </a:p>
      </dsp:txBody>
      <dsp:txXfrm>
        <a:off x="1507827" y="983831"/>
        <a:ext cx="1670534" cy="79240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0.56403</cdr:x>
      <cdr:y>0.29349</cdr:y>
    </cdr:from>
    <cdr:to>
      <cdr:x>0.60771</cdr:x>
      <cdr:y>0.35788</cdr:y>
    </cdr:to>
    <cdr:sp macro="" textlink="">
      <cdr:nvSpPr>
        <cdr:cNvPr id="4" name="TextBox 3"/>
        <cdr:cNvSpPr txBox="1"/>
      </cdr:nvSpPr>
      <cdr:spPr bwMode="auto">
        <a:xfrm xmlns:a="http://schemas.openxmlformats.org/drawingml/2006/main">
          <a:off x="4785928" y="1543124"/>
          <a:ext cx="370614" cy="338554"/>
        </a:xfrm>
        <a:prstGeom xmlns:a="http://schemas.openxmlformats.org/drawingml/2006/main" prst="rect">
          <a:avLst/>
        </a:prstGeom>
        <a:solidFill xmlns:a="http://schemas.openxmlformats.org/drawingml/2006/main">
          <a:schemeClr val="bg2"/>
        </a:solidFill>
        <a:ln xmlns:a="http://schemas.openxmlformats.org/drawingml/2006/main" w="9525">
          <a:noFill/>
          <a:miter lim="800000"/>
          <a:headEnd/>
          <a:tailEnd/>
        </a:ln>
        <a:effectLst xmlns:a="http://schemas.openxmlformats.org/drawingml/2006/main"/>
      </cdr:spPr>
      <cdr:txBody>
        <a:bodyPr xmlns:a="http://schemas.openxmlformats.org/drawingml/2006/main" vert="horz" wrap="none" lIns="91440" tIns="45720" rIns="91440" bIns="45720" numCol="1" rtlCol="0" anchor="t" anchorCtr="0" compatLnSpc="1">
          <a:prstTxWarp prst="textNoShape">
            <a:avLst/>
          </a:prstTxWarp>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600" b="0" i="0" u="none" strike="noStrike" kern="0" cap="none" spc="0" normalizeH="0" baseline="0" noProof="0" dirty="0" smtClean="0">
              <a:ln>
                <a:noFill/>
              </a:ln>
              <a:solidFill>
                <a:schemeClr val="tx1">
                  <a:tint val="75000"/>
                </a:schemeClr>
              </a:solidFill>
              <a:effectLst/>
              <a:uLnTx/>
              <a:uFillTx/>
              <a:latin typeface="+mn-lt"/>
              <a:ea typeface="+mn-ea"/>
              <a:cs typeface="+mn-cs"/>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620DCB-6788-4A24-9A0A-D13D4DF91C6A}" type="datetimeFigureOut">
              <a:rPr lang="en-US" smtClean="0"/>
              <a:t>3/4/2015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CE325-1507-4EBC-8A06-20B3285D1642}" type="slidenum">
              <a:rPr lang="en-US" smtClean="0"/>
              <a:t>‹#›</a:t>
            </a:fld>
            <a:endParaRPr lang="en-US"/>
          </a:p>
        </p:txBody>
      </p:sp>
    </p:spTree>
    <p:extLst>
      <p:ext uri="{BB962C8B-B14F-4D97-AF65-F5344CB8AC3E}">
        <p14:creationId xmlns:p14="http://schemas.microsoft.com/office/powerpoint/2010/main" val="357681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CE325-1507-4EBC-8A06-20B3285D1642}" type="slidenum">
              <a:rPr lang="en-US" smtClean="0"/>
              <a:t>1</a:t>
            </a:fld>
            <a:endParaRPr lang="en-US"/>
          </a:p>
        </p:txBody>
      </p:sp>
    </p:spTree>
    <p:extLst>
      <p:ext uri="{BB962C8B-B14F-4D97-AF65-F5344CB8AC3E}">
        <p14:creationId xmlns:p14="http://schemas.microsoft.com/office/powerpoint/2010/main" val="173197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a:t>
            </a:r>
            <a:r>
              <a:rPr lang="en-US" baseline="0" dirty="0" smtClean="0"/>
              <a:t> acceptance of messages </a:t>
            </a:r>
            <a:endParaRPr lang="en-US" dirty="0"/>
          </a:p>
        </p:txBody>
      </p:sp>
      <p:sp>
        <p:nvSpPr>
          <p:cNvPr id="4" name="Slide Number Placeholder 3"/>
          <p:cNvSpPr>
            <a:spLocks noGrp="1"/>
          </p:cNvSpPr>
          <p:nvPr>
            <p:ph type="sldNum" sz="quarter" idx="10"/>
          </p:nvPr>
        </p:nvSpPr>
        <p:spPr/>
        <p:txBody>
          <a:bodyPr/>
          <a:lstStyle/>
          <a:p>
            <a:fld id="{EE420590-97C2-4897-8A5C-2C1947EB28A3}" type="slidenum">
              <a:rPr lang="en-US" smtClean="0"/>
              <a:pPr/>
              <a:t>41</a:t>
            </a:fld>
            <a:endParaRPr lang="en-US" dirty="0"/>
          </a:p>
        </p:txBody>
      </p:sp>
    </p:spTree>
    <p:extLst>
      <p:ext uri="{BB962C8B-B14F-4D97-AF65-F5344CB8AC3E}">
        <p14:creationId xmlns:p14="http://schemas.microsoft.com/office/powerpoint/2010/main" val="294216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t>3/4/2015</a:t>
            </a:r>
            <a:endParaRPr lang="en-US"/>
          </a:p>
        </p:txBody>
      </p:sp>
      <p:sp>
        <p:nvSpPr>
          <p:cNvPr id="9" name="Footer Placeholder 8"/>
          <p:cNvSpPr>
            <a:spLocks noGrp="1"/>
          </p:cNvSpPr>
          <p:nvPr>
            <p:ph type="ftr" sz="quarter" idx="11"/>
          </p:nvPr>
        </p:nvSpPr>
        <p:spPr/>
        <p:txBody>
          <a:bodyPr/>
          <a:lstStyle/>
          <a:p>
            <a:r>
              <a:rPr lang="en-US" smtClean="0"/>
              <a:t>University of Washington, Winter 2015</a:t>
            </a:r>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368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22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546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742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72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1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3/4/2015</a:t>
            </a:r>
            <a:endParaRPr lang="en-US"/>
          </a:p>
        </p:txBody>
      </p:sp>
      <p:sp>
        <p:nvSpPr>
          <p:cNvPr id="8" name="Footer Placeholder 7"/>
          <p:cNvSpPr>
            <a:spLocks noGrp="1"/>
          </p:cNvSpPr>
          <p:nvPr>
            <p:ph type="ftr" sz="quarter" idx="11"/>
          </p:nvPr>
        </p:nvSpPr>
        <p:spPr/>
        <p:txBody>
          <a:bodyPr/>
          <a:lstStyle/>
          <a:p>
            <a:r>
              <a:rPr lang="en-US" smtClean="0"/>
              <a:t>University of Washington, Winter 2015</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532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66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3/4/2015</a:t>
            </a:r>
            <a:endParaRPr lang="en-US"/>
          </a:p>
        </p:txBody>
      </p:sp>
      <p:sp>
        <p:nvSpPr>
          <p:cNvPr id="3" name="Footer Placeholder 2"/>
          <p:cNvSpPr>
            <a:spLocks noGrp="1"/>
          </p:cNvSpPr>
          <p:nvPr>
            <p:ph type="ftr" sz="quarter" idx="11"/>
          </p:nvPr>
        </p:nvSpPr>
        <p:spPr/>
        <p:txBody>
          <a:bodyPr/>
          <a:lstStyle/>
          <a:p>
            <a:r>
              <a:rPr lang="en-US" smtClean="0"/>
              <a:t>University of Washington, Winter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87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36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56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3/4/2015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Washington, Winter 2015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623759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6.xml"/><Relationship Id="rId7" Type="http://schemas.openxmlformats.org/officeDocument/2006/relationships/image" Target="../media/image44.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slideLayout" Target="../slideLayouts/slideLayout4.xml"/><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http://htmlimg4.scribdassets.com/1aqj61dx4w1242tg/images/4-4d56af5991.jpg" TargetMode="External"/><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7.png"/><Relationship Id="rId5" Type="http://schemas.microsoft.com/office/2007/relationships/hdphoto" Target="../media/hdphoto3.wdp"/><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470025"/>
          </a:xfrm>
        </p:spPr>
        <p:txBody>
          <a:bodyPr>
            <a:noAutofit/>
          </a:bodyPr>
          <a:lstStyle/>
          <a:p>
            <a:r>
              <a:rPr lang="en-US" sz="3200" dirty="0" smtClean="0"/>
              <a:t>Computing and Global Health</a:t>
            </a:r>
            <a:br>
              <a:rPr lang="en-US" sz="3200" dirty="0" smtClean="0"/>
            </a:br>
            <a:r>
              <a:rPr lang="en-US" sz="3200" dirty="0" smtClean="0"/>
              <a:t>Lecture 9</a:t>
            </a:r>
            <a:br>
              <a:rPr lang="en-US" sz="3200" dirty="0" smtClean="0"/>
            </a:br>
            <a:r>
              <a:rPr lang="en-US" sz="3200" dirty="0" smtClean="0"/>
              <a:t> Behavior Change Communication</a:t>
            </a:r>
            <a:endParaRPr lang="en-US" sz="3200" dirty="0"/>
          </a:p>
        </p:txBody>
      </p:sp>
      <p:sp>
        <p:nvSpPr>
          <p:cNvPr id="3" name="Subtitle 2"/>
          <p:cNvSpPr>
            <a:spLocks noGrp="1"/>
          </p:cNvSpPr>
          <p:nvPr>
            <p:ph type="subTitle" idx="1"/>
          </p:nvPr>
        </p:nvSpPr>
        <p:spPr>
          <a:xfrm>
            <a:off x="1371600" y="4191000"/>
            <a:ext cx="6400800" cy="1752600"/>
          </a:xfrm>
        </p:spPr>
        <p:txBody>
          <a:bodyPr/>
          <a:lstStyle/>
          <a:p>
            <a:r>
              <a:rPr lang="en-US" dirty="0" smtClean="0"/>
              <a:t>Winter 2015</a:t>
            </a:r>
          </a:p>
          <a:p>
            <a:r>
              <a:rPr lang="en-US" dirty="0" smtClean="0"/>
              <a:t>Richard Anderson</a:t>
            </a: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296581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3" name="Content Placeholder 2"/>
          <p:cNvSpPr>
            <a:spLocks noGrp="1"/>
          </p:cNvSpPr>
          <p:nvPr>
            <p:ph sz="half" idx="1"/>
          </p:nvPr>
        </p:nvSpPr>
        <p:spPr/>
        <p:txBody>
          <a:bodyPr/>
          <a:lstStyle/>
          <a:p>
            <a:r>
              <a:rPr lang="en-US" dirty="0" smtClean="0"/>
              <a:t>Theory of Planned Behavior</a:t>
            </a:r>
          </a:p>
          <a:p>
            <a:pPr lvl="1"/>
            <a:r>
              <a:rPr lang="en-US" dirty="0" smtClean="0"/>
              <a:t>Behavior is dependent on intention to perform the behavior</a:t>
            </a:r>
          </a:p>
          <a:p>
            <a:pPr lvl="1"/>
            <a:r>
              <a:rPr lang="en-US" dirty="0" smtClean="0"/>
              <a:t>A person must perceive they have ability to perform behavior</a:t>
            </a:r>
            <a:endParaRPr lang="en-US" dirty="0"/>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627" y="1676400"/>
            <a:ext cx="3750373" cy="232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926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3" name="Content Placeholder 2"/>
          <p:cNvSpPr>
            <a:spLocks noGrp="1"/>
          </p:cNvSpPr>
          <p:nvPr>
            <p:ph sz="half" idx="1"/>
          </p:nvPr>
        </p:nvSpPr>
        <p:spPr/>
        <p:txBody>
          <a:bodyPr/>
          <a:lstStyle/>
          <a:p>
            <a:r>
              <a:rPr lang="en-US" dirty="0" smtClean="0"/>
              <a:t>Stages of change model</a:t>
            </a:r>
          </a:p>
          <a:p>
            <a:pPr lvl="1"/>
            <a:r>
              <a:rPr lang="en-US" dirty="0" smtClean="0"/>
              <a:t>By default, people will get stuck in early stages</a:t>
            </a:r>
          </a:p>
          <a:p>
            <a:pPr lvl="1"/>
            <a:r>
              <a:rPr lang="en-US" dirty="0" smtClean="0"/>
              <a:t>Different types of action empirically shown to help progress</a:t>
            </a:r>
            <a:endParaRPr lang="en-US" dirty="0"/>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71600"/>
            <a:ext cx="2057400" cy="493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962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 Change for Newborn Survival</a:t>
            </a:r>
            <a:endParaRPr lang="en-US" dirty="0"/>
          </a:p>
        </p:txBody>
      </p:sp>
      <p:sp>
        <p:nvSpPr>
          <p:cNvPr id="3" name="Content Placeholder 2"/>
          <p:cNvSpPr>
            <a:spLocks noGrp="1"/>
          </p:cNvSpPr>
          <p:nvPr>
            <p:ph sz="half" idx="1"/>
          </p:nvPr>
        </p:nvSpPr>
        <p:spPr>
          <a:xfrm>
            <a:off x="457200" y="3200400"/>
            <a:ext cx="4038600" cy="2934230"/>
          </a:xfrm>
        </p:spPr>
        <p:txBody>
          <a:bodyPr/>
          <a:lstStyle/>
          <a:p>
            <a:r>
              <a:rPr lang="en-US" dirty="0" smtClean="0"/>
              <a:t>Specific interventions can reduce neo-natal and maternal mortality</a:t>
            </a:r>
            <a:endParaRPr lang="en-US" dirty="0"/>
          </a:p>
        </p:txBody>
      </p:sp>
      <p:sp>
        <p:nvSpPr>
          <p:cNvPr id="4" name="Content Placeholder 3"/>
          <p:cNvSpPr>
            <a:spLocks noGrp="1"/>
          </p:cNvSpPr>
          <p:nvPr>
            <p:ph sz="half" idx="2"/>
          </p:nvPr>
        </p:nvSpPr>
        <p:spPr/>
        <p:txBody>
          <a:bodyPr/>
          <a:lstStyle/>
          <a:p>
            <a:r>
              <a:rPr lang="en-US" dirty="0" smtClean="0"/>
              <a:t>Clean delivery, thermal care, breast feeding, folic acid supplementation, antenatal care, tetanus vaccination, awareness of danger signs, extra warmth for low </a:t>
            </a:r>
            <a:r>
              <a:rPr lang="en-US" dirty="0" err="1" smtClean="0"/>
              <a:t>birthweight</a:t>
            </a:r>
            <a:r>
              <a:rPr lang="en-US" dirty="0" smtClean="0"/>
              <a:t> babies</a:t>
            </a:r>
            <a:endParaRPr lang="en-US" dirty="0"/>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038600" cy="1395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7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a:p>
        </p:txBody>
      </p:sp>
      <p:sp>
        <p:nvSpPr>
          <p:cNvPr id="2" name="Title 1"/>
          <p:cNvSpPr>
            <a:spLocks noGrp="1"/>
          </p:cNvSpPr>
          <p:nvPr>
            <p:ph type="title" idx="4294967295"/>
          </p:nvPr>
        </p:nvSpPr>
        <p:spPr>
          <a:xfrm>
            <a:off x="0" y="0"/>
            <a:ext cx="4724400" cy="1143000"/>
          </a:xfrm>
        </p:spPr>
        <p:txBody>
          <a:bodyPr>
            <a:normAutofit/>
          </a:bodyPr>
          <a:lstStyle/>
          <a:p>
            <a:r>
              <a:rPr lang="en-US" sz="2800" dirty="0" smtClean="0"/>
              <a:t>Behavior change management</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81400"/>
            <a:ext cx="8219658" cy="312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333" y="156104"/>
            <a:ext cx="3521291" cy="328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9600" y="882922"/>
            <a:ext cx="4038600" cy="2554545"/>
          </a:xfrm>
          <a:prstGeom prst="rect">
            <a:avLst/>
          </a:prstGeom>
          <a:noFill/>
        </p:spPr>
        <p:txBody>
          <a:bodyPr wrap="square" rtlCol="0">
            <a:spAutoFit/>
          </a:bodyPr>
          <a:lstStyle/>
          <a:p>
            <a:r>
              <a:rPr lang="en-US" sz="1600" dirty="0"/>
              <a:t>1. Identify epidemiologically targeted key behaviors.</a:t>
            </a:r>
          </a:p>
          <a:p>
            <a:r>
              <a:rPr lang="en-US" sz="1600" dirty="0"/>
              <a:t>2. Identify suitable target groups for a behavioral intervention.</a:t>
            </a:r>
          </a:p>
          <a:p>
            <a:r>
              <a:rPr lang="en-US" sz="1600" dirty="0"/>
              <a:t>3. Develop appropriate behavior change transaction(s) </a:t>
            </a:r>
            <a:r>
              <a:rPr lang="en-US" sz="1600" dirty="0" smtClean="0"/>
              <a:t>for each </a:t>
            </a:r>
            <a:r>
              <a:rPr lang="en-US" sz="1600" dirty="0"/>
              <a:t>target group.</a:t>
            </a:r>
          </a:p>
          <a:p>
            <a:r>
              <a:rPr lang="en-US" sz="1600" dirty="0"/>
              <a:t>4. Leverage the influence of social networks to </a:t>
            </a:r>
            <a:r>
              <a:rPr lang="en-US" sz="1600" dirty="0" smtClean="0"/>
              <a:t>expedite behavior </a:t>
            </a:r>
            <a:r>
              <a:rPr lang="en-US" sz="1600" dirty="0"/>
              <a:t>change.</a:t>
            </a:r>
          </a:p>
          <a:p>
            <a:r>
              <a:rPr lang="en-US" sz="1600" dirty="0"/>
              <a:t>5. Build mechanisms to sustain and institutionalize </a:t>
            </a:r>
            <a:r>
              <a:rPr lang="en-US" sz="1600" dirty="0" smtClean="0"/>
              <a:t>new behaviors</a:t>
            </a:r>
            <a:r>
              <a:rPr lang="en-US" sz="1600" dirty="0"/>
              <a:t>.</a:t>
            </a:r>
          </a:p>
        </p:txBody>
      </p:sp>
    </p:spTree>
    <p:extLst>
      <p:ext uri="{BB962C8B-B14F-4D97-AF65-F5344CB8AC3E}">
        <p14:creationId xmlns:p14="http://schemas.microsoft.com/office/powerpoint/2010/main" val="522843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Lifestyle vs Newborn Care Behavior</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277383514"/>
              </p:ext>
            </p:extLst>
          </p:nvPr>
        </p:nvGraphicFramePr>
        <p:xfrm>
          <a:off x="457200" y="1600200"/>
          <a:ext cx="8229600" cy="34290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n-US" sz="1600" dirty="0"/>
                    </a:p>
                  </a:txBody>
                  <a:tcPr/>
                </a:tc>
                <a:tc>
                  <a:txBody>
                    <a:bodyPr/>
                    <a:lstStyle/>
                    <a:p>
                      <a:r>
                        <a:rPr lang="en-US" sz="1600" dirty="0" smtClean="0"/>
                        <a:t>Lifestyle/Addictive</a:t>
                      </a:r>
                      <a:r>
                        <a:rPr lang="en-US" sz="1600" baseline="0" dirty="0" smtClean="0"/>
                        <a:t> </a:t>
                      </a:r>
                      <a:endParaRPr lang="en-US" sz="1600" dirty="0"/>
                    </a:p>
                  </a:txBody>
                  <a:tcPr/>
                </a:tc>
                <a:tc>
                  <a:txBody>
                    <a:bodyPr/>
                    <a:lstStyle/>
                    <a:p>
                      <a:r>
                        <a:rPr lang="en-US" sz="1600" dirty="0" smtClean="0"/>
                        <a:t>Newborn</a:t>
                      </a:r>
                      <a:r>
                        <a:rPr lang="en-US" sz="1600" baseline="0" dirty="0" smtClean="0"/>
                        <a:t> Care</a:t>
                      </a:r>
                      <a:endParaRPr lang="en-US" sz="1600" dirty="0"/>
                    </a:p>
                  </a:txBody>
                  <a:tcPr/>
                </a:tc>
              </a:tr>
              <a:tr h="370840">
                <a:tc>
                  <a:txBody>
                    <a:bodyPr/>
                    <a:lstStyle/>
                    <a:p>
                      <a:r>
                        <a:rPr lang="en-US" sz="1600" dirty="0" smtClean="0"/>
                        <a:t>Locus of behavioral action</a:t>
                      </a:r>
                      <a:endParaRPr lang="en-US" sz="1600" dirty="0"/>
                    </a:p>
                  </a:txBody>
                  <a:tcPr/>
                </a:tc>
                <a:tc>
                  <a:txBody>
                    <a:bodyPr/>
                    <a:lstStyle/>
                    <a:p>
                      <a:r>
                        <a:rPr lang="en-US" sz="1600" dirty="0" smtClean="0"/>
                        <a:t>Individual</a:t>
                      </a:r>
                      <a:endParaRPr lang="en-US" sz="1600" dirty="0"/>
                    </a:p>
                  </a:txBody>
                  <a:tcPr/>
                </a:tc>
                <a:tc>
                  <a:txBody>
                    <a:bodyPr/>
                    <a:lstStyle/>
                    <a:p>
                      <a:r>
                        <a:rPr lang="en-US" sz="1600" dirty="0" smtClean="0"/>
                        <a:t>Family</a:t>
                      </a:r>
                      <a:endParaRPr lang="en-US" sz="1600" dirty="0"/>
                    </a:p>
                  </a:txBody>
                  <a:tcPr/>
                </a:tc>
              </a:tr>
              <a:tr h="370840">
                <a:tc>
                  <a:txBody>
                    <a:bodyPr/>
                    <a:lstStyle/>
                    <a:p>
                      <a:r>
                        <a:rPr lang="en-US" sz="1600" dirty="0" smtClean="0"/>
                        <a:t>Behavioral context</a:t>
                      </a:r>
                      <a:endParaRPr lang="en-US" sz="1600" dirty="0"/>
                    </a:p>
                  </a:txBody>
                  <a:tcPr/>
                </a:tc>
                <a:tc>
                  <a:txBody>
                    <a:bodyPr/>
                    <a:lstStyle/>
                    <a:p>
                      <a:r>
                        <a:rPr lang="en-US" sz="1600" dirty="0" smtClean="0"/>
                        <a:t>Psychosocial: rooted in individual</a:t>
                      </a:r>
                      <a:r>
                        <a:rPr lang="en-US" sz="1600" baseline="0" dirty="0" smtClean="0"/>
                        <a:t> experience</a:t>
                      </a:r>
                      <a:endParaRPr lang="en-US" sz="1600" dirty="0"/>
                    </a:p>
                  </a:txBody>
                  <a:tcPr/>
                </a:tc>
                <a:tc>
                  <a:txBody>
                    <a:bodyPr/>
                    <a:lstStyle/>
                    <a:p>
                      <a:r>
                        <a:rPr lang="en-US" sz="1600" dirty="0" smtClean="0"/>
                        <a:t>Sociocultural:</a:t>
                      </a:r>
                      <a:r>
                        <a:rPr lang="en-US" sz="1600" baseline="0" dirty="0" smtClean="0"/>
                        <a:t> rooted in cultural value system</a:t>
                      </a:r>
                      <a:endParaRPr lang="en-US" sz="1600" dirty="0"/>
                    </a:p>
                  </a:txBody>
                  <a:tcPr/>
                </a:tc>
              </a:tr>
              <a:tr h="370840">
                <a:tc>
                  <a:txBody>
                    <a:bodyPr/>
                    <a:lstStyle/>
                    <a:p>
                      <a:r>
                        <a:rPr lang="en-US" sz="1600" dirty="0" smtClean="0"/>
                        <a:t>Perceived</a:t>
                      </a:r>
                      <a:r>
                        <a:rPr lang="en-US" sz="1600" baseline="0" dirty="0" smtClean="0"/>
                        <a:t> risk</a:t>
                      </a:r>
                      <a:endParaRPr lang="en-US" sz="1600" dirty="0"/>
                    </a:p>
                  </a:txBody>
                  <a:tcPr/>
                </a:tc>
                <a:tc>
                  <a:txBody>
                    <a:bodyPr/>
                    <a:lstStyle/>
                    <a:p>
                      <a:r>
                        <a:rPr lang="en-US" sz="1600" dirty="0" smtClean="0"/>
                        <a:t>Usually aware of some risk</a:t>
                      </a:r>
                      <a:endParaRPr lang="en-US" sz="1600" dirty="0"/>
                    </a:p>
                  </a:txBody>
                  <a:tcPr/>
                </a:tc>
                <a:tc>
                  <a:txBody>
                    <a:bodyPr/>
                    <a:lstStyle/>
                    <a:p>
                      <a:r>
                        <a:rPr lang="en-US" sz="1600" dirty="0" smtClean="0"/>
                        <a:t>Not aware of risks</a:t>
                      </a:r>
                      <a:endParaRPr lang="en-US" sz="1600" dirty="0"/>
                    </a:p>
                  </a:txBody>
                  <a:tcPr/>
                </a:tc>
              </a:tr>
              <a:tr h="370840">
                <a:tc>
                  <a:txBody>
                    <a:bodyPr/>
                    <a:lstStyle/>
                    <a:p>
                      <a:r>
                        <a:rPr lang="en-US" sz="1600" dirty="0" smtClean="0"/>
                        <a:t>Perceived</a:t>
                      </a:r>
                      <a:r>
                        <a:rPr lang="en-US" sz="1600" baseline="0" dirty="0" smtClean="0"/>
                        <a:t> barriers</a:t>
                      </a:r>
                      <a:endParaRPr lang="en-US" sz="1600" dirty="0"/>
                    </a:p>
                  </a:txBody>
                  <a:tcPr/>
                </a:tc>
                <a:tc>
                  <a:txBody>
                    <a:bodyPr/>
                    <a:lstStyle/>
                    <a:p>
                      <a:r>
                        <a:rPr lang="en-US" sz="1600" dirty="0" smtClean="0"/>
                        <a:t>Habit patterns, pleasure/pain choices</a:t>
                      </a:r>
                      <a:endParaRPr lang="en-US" sz="1600" dirty="0"/>
                    </a:p>
                  </a:txBody>
                  <a:tcPr/>
                </a:tc>
                <a:tc>
                  <a:txBody>
                    <a:bodyPr/>
                    <a:lstStyle/>
                    <a:p>
                      <a:r>
                        <a:rPr lang="en-US" sz="1600" dirty="0" smtClean="0"/>
                        <a:t>Cultural factors</a:t>
                      </a:r>
                      <a:r>
                        <a:rPr lang="en-US" sz="1600" baseline="0" dirty="0" smtClean="0"/>
                        <a:t> enforced by social norms</a:t>
                      </a:r>
                      <a:endParaRPr lang="en-US" sz="1600" dirty="0"/>
                    </a:p>
                  </a:txBody>
                  <a:tcPr/>
                </a:tc>
              </a:tr>
              <a:tr h="370840">
                <a:tc>
                  <a:txBody>
                    <a:bodyPr/>
                    <a:lstStyle/>
                    <a:p>
                      <a:r>
                        <a:rPr lang="en-US" sz="1600" dirty="0" smtClean="0"/>
                        <a:t>Mode of behavioral transmission</a:t>
                      </a:r>
                      <a:endParaRPr lang="en-US" sz="1600" dirty="0"/>
                    </a:p>
                  </a:txBody>
                  <a:tcPr/>
                </a:tc>
                <a:tc>
                  <a:txBody>
                    <a:bodyPr/>
                    <a:lstStyle/>
                    <a:p>
                      <a:r>
                        <a:rPr lang="en-US" sz="1600" dirty="0" smtClean="0"/>
                        <a:t>Peer-to-peer</a:t>
                      </a:r>
                      <a:endParaRPr lang="en-US" sz="1600" dirty="0"/>
                    </a:p>
                  </a:txBody>
                  <a:tcPr/>
                </a:tc>
                <a:tc>
                  <a:txBody>
                    <a:bodyPr/>
                    <a:lstStyle/>
                    <a:p>
                      <a:r>
                        <a:rPr lang="en-US" sz="1600" dirty="0" smtClean="0"/>
                        <a:t>Transmitted along generations through familial</a:t>
                      </a:r>
                      <a:r>
                        <a:rPr lang="en-US" sz="1600" baseline="0" dirty="0" smtClean="0"/>
                        <a:t> hierarchy</a:t>
                      </a:r>
                      <a:endParaRPr lang="en-US" sz="1600" dirty="0"/>
                    </a:p>
                  </a:txBody>
                  <a:tcPr/>
                </a:tc>
              </a:tr>
              <a:tr h="370840">
                <a:tc>
                  <a:txBody>
                    <a:bodyPr/>
                    <a:lstStyle/>
                    <a:p>
                      <a:r>
                        <a:rPr lang="en-US" sz="1600" dirty="0" smtClean="0"/>
                        <a:t>Social</a:t>
                      </a:r>
                      <a:r>
                        <a:rPr lang="en-US" sz="1600" baseline="0" dirty="0" smtClean="0"/>
                        <a:t> sanction</a:t>
                      </a:r>
                      <a:endParaRPr lang="en-US" sz="1600" dirty="0"/>
                    </a:p>
                  </a:txBody>
                  <a:tcPr/>
                </a:tc>
                <a:tc>
                  <a:txBody>
                    <a:bodyPr/>
                    <a:lstStyle/>
                    <a:p>
                      <a:r>
                        <a:rPr lang="en-US" sz="1600" dirty="0" smtClean="0"/>
                        <a:t>Not valued by society as a whole</a:t>
                      </a:r>
                      <a:endParaRPr lang="en-US" sz="1600" dirty="0"/>
                    </a:p>
                  </a:txBody>
                  <a:tcPr/>
                </a:tc>
                <a:tc>
                  <a:txBody>
                    <a:bodyPr/>
                    <a:lstStyle/>
                    <a:p>
                      <a:r>
                        <a:rPr lang="en-US" sz="1600" dirty="0" smtClean="0"/>
                        <a:t>Usually</a:t>
                      </a:r>
                      <a:r>
                        <a:rPr lang="en-US" sz="1600" baseline="0" dirty="0" smtClean="0"/>
                        <a:t> the norm with universal social sanction</a:t>
                      </a:r>
                      <a:endParaRPr lang="en-US" sz="1600" dirty="0"/>
                    </a:p>
                  </a:txBody>
                  <a:tcPr/>
                </a:tc>
              </a:tr>
            </a:tbl>
          </a:graphicData>
        </a:graphic>
      </p:graphicFrame>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4198483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5225"/>
            <a:ext cx="7543800" cy="2593975"/>
          </a:xfrm>
        </p:spPr>
        <p:txBody>
          <a:bodyPr/>
          <a:lstStyle/>
          <a:p>
            <a:r>
              <a:rPr lang="en-US" dirty="0" smtClean="0"/>
              <a:t>From Digital </a:t>
            </a:r>
            <a:r>
              <a:rPr lang="en-US" dirty="0" err="1" smtClean="0"/>
              <a:t>StudyHall</a:t>
            </a:r>
            <a:r>
              <a:rPr lang="en-US" dirty="0" smtClean="0"/>
              <a:t> to Digital </a:t>
            </a:r>
            <a:r>
              <a:rPr lang="en-US" dirty="0" err="1" smtClean="0"/>
              <a:t>PublicHealth</a:t>
            </a: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pic>
        <p:nvPicPr>
          <p:cNvPr id="10" name="Picture 2" descr="IMG_5582"/>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a:xfrm>
            <a:off x="0" y="-1"/>
            <a:ext cx="3381844" cy="2286000"/>
          </a:xfrm>
          <a:prstGeom prst="rect">
            <a:avLst/>
          </a:prstGeom>
          <a:noFill/>
        </p:spPr>
      </p:pic>
      <p:sp>
        <p:nvSpPr>
          <p:cNvPr id="11" name="Rounded Rectangle 9"/>
          <p:cNvSpPr>
            <a:spLocks noChangeAspect="1" noChangeArrowheads="1"/>
          </p:cNvSpPr>
          <p:nvPr/>
        </p:nvSpPr>
        <p:spPr bwMode="auto">
          <a:xfrm>
            <a:off x="5830186" y="0"/>
            <a:ext cx="3313814" cy="2286000"/>
          </a:xfrm>
          <a:prstGeom prst="roundRect">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txBody>
          <a:bodyPr/>
          <a:lstStyle>
            <a:lvl1pPr marL="284163" indent="-284163"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20000"/>
              </a:spcBef>
              <a:spcAft>
                <a:spcPct val="0"/>
              </a:spcAft>
              <a:buSzPct val="75000"/>
              <a:defRPr sz="2000">
                <a:solidFill>
                  <a:schemeClr val="tx1"/>
                </a:solidFill>
                <a:latin typeface="Calibri" pitchFamily="34" charset="0"/>
              </a:defRPr>
            </a:lvl6pPr>
            <a:lvl7pPr marL="2971800" indent="-228600" eaLnBrk="0" fontAlgn="base" hangingPunct="0">
              <a:spcBef>
                <a:spcPct val="20000"/>
              </a:spcBef>
              <a:spcAft>
                <a:spcPct val="0"/>
              </a:spcAft>
              <a:buSzPct val="75000"/>
              <a:defRPr sz="2000">
                <a:solidFill>
                  <a:schemeClr val="tx1"/>
                </a:solidFill>
                <a:latin typeface="Calibri" pitchFamily="34" charset="0"/>
              </a:defRPr>
            </a:lvl7pPr>
            <a:lvl8pPr marL="3429000" indent="-228600" eaLnBrk="0" fontAlgn="base" hangingPunct="0">
              <a:spcBef>
                <a:spcPct val="20000"/>
              </a:spcBef>
              <a:spcAft>
                <a:spcPct val="0"/>
              </a:spcAft>
              <a:buSzPct val="75000"/>
              <a:defRPr sz="2000">
                <a:solidFill>
                  <a:schemeClr val="tx1"/>
                </a:solidFill>
                <a:latin typeface="Calibri" pitchFamily="34" charset="0"/>
              </a:defRPr>
            </a:lvl8pPr>
            <a:lvl9pPr marL="3886200" indent="-228600" eaLnBrk="0" fontAlgn="base" hangingPunct="0">
              <a:spcBef>
                <a:spcPct val="20000"/>
              </a:spcBef>
              <a:spcAft>
                <a:spcPct val="0"/>
              </a:spcAft>
              <a:buSzPct val="75000"/>
              <a:defRPr sz="2000">
                <a:solidFill>
                  <a:schemeClr val="tx1"/>
                </a:solidFill>
                <a:latin typeface="Calibri" pitchFamily="34" charset="0"/>
              </a:defRPr>
            </a:lvl9pPr>
          </a:lstStyle>
          <a:p>
            <a:pPr eaLnBrk="1" fontAlgn="base" hangingPunct="1">
              <a:spcBef>
                <a:spcPct val="20000"/>
              </a:spcBef>
              <a:spcAft>
                <a:spcPct val="0"/>
              </a:spcAft>
              <a:buSzPct val="75000"/>
            </a:pPr>
            <a:endParaRPr lang="en-US" altLang="en-US" dirty="0">
              <a:solidFill>
                <a:srgbClr val="333333"/>
              </a:solidFill>
            </a:endParaRP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680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History of D*</a:t>
            </a:r>
            <a:endParaRPr lang="en-US" dirty="0"/>
          </a:p>
        </p:txBody>
      </p:sp>
      <p:sp>
        <p:nvSpPr>
          <p:cNvPr id="7" name="Content Placeholder 6"/>
          <p:cNvSpPr>
            <a:spLocks noGrp="1"/>
          </p:cNvSpPr>
          <p:nvPr>
            <p:ph sz="half" idx="1"/>
          </p:nvPr>
        </p:nvSpPr>
        <p:spPr>
          <a:xfrm>
            <a:off x="457200" y="1581194"/>
            <a:ext cx="3657600" cy="5124406"/>
          </a:xfrm>
        </p:spPr>
        <p:txBody>
          <a:bodyPr>
            <a:normAutofit fontScale="92500" lnSpcReduction="20000"/>
          </a:bodyPr>
          <a:lstStyle/>
          <a:p>
            <a:r>
              <a:rPr lang="en-US" dirty="0" smtClean="0"/>
              <a:t>Digital </a:t>
            </a:r>
            <a:r>
              <a:rPr lang="en-US" dirty="0" err="1" smtClean="0"/>
              <a:t>StudyHall</a:t>
            </a:r>
            <a:r>
              <a:rPr lang="en-US" dirty="0" smtClean="0"/>
              <a:t> pioneered a technology and methodology for remote education with low cost digital video</a:t>
            </a:r>
          </a:p>
          <a:p>
            <a:r>
              <a:rPr lang="en-US" dirty="0" smtClean="0"/>
              <a:t>D* designated the use of the DSH platform to multiple domains</a:t>
            </a:r>
          </a:p>
          <a:p>
            <a:pPr lvl="1"/>
            <a:r>
              <a:rPr lang="en-US" dirty="0" smtClean="0"/>
              <a:t>Digital Green (DG)  for agriculture</a:t>
            </a:r>
          </a:p>
          <a:p>
            <a:pPr lvl="1"/>
            <a:r>
              <a:rPr lang="en-US" dirty="0" smtClean="0"/>
              <a:t>Digital </a:t>
            </a:r>
            <a:r>
              <a:rPr lang="en-US" dirty="0" err="1" smtClean="0"/>
              <a:t>PolyClinic</a:t>
            </a:r>
            <a:r>
              <a:rPr lang="en-US" dirty="0" smtClean="0"/>
              <a:t>  (DPC) for health</a:t>
            </a:r>
          </a:p>
          <a:p>
            <a:pPr lvl="1"/>
            <a:r>
              <a:rPr lang="en-US" dirty="0" smtClean="0"/>
              <a:t>Digital Self Employment (DSE) for livelihood</a:t>
            </a:r>
          </a:p>
        </p:txBody>
      </p:sp>
      <p:sp>
        <p:nvSpPr>
          <p:cNvPr id="8" name="Content Placeholder 7"/>
          <p:cNvSpPr>
            <a:spLocks noGrp="1"/>
          </p:cNvSpPr>
          <p:nvPr>
            <p:ph sz="half" idx="2"/>
          </p:nvPr>
        </p:nvSpPr>
        <p:spPr/>
        <p:txBody>
          <a:bodyPr>
            <a:normAutofit fontScale="925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dirty="0"/>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pic>
        <p:nvPicPr>
          <p:cNvPr id="4098" name="Picture 2" descr="http://dsh.cs.washington.edu:8000/distance/snaps/100523DPCall/DPCallSlide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14" r="2353" b="3771"/>
          <a:stretch/>
        </p:blipFill>
        <p:spPr bwMode="auto">
          <a:xfrm>
            <a:off x="4495800" y="1463040"/>
            <a:ext cx="3497132" cy="24742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dsh.cs.washington.edu:8000/distance/snaps/94_CLT/a_4132_2_order_4335.JPG"/>
          <p:cNvPicPr>
            <a:picLocks noChangeAspect="1" noChangeArrowheads="1"/>
          </p:cNvPicPr>
          <p:nvPr/>
        </p:nvPicPr>
        <p:blipFill rotWithShape="1">
          <a:blip r:embed="rId3">
            <a:extLst>
              <a:ext uri="{28A0092B-C50C-407E-A947-70E740481C1C}">
                <a14:useLocalDpi xmlns:a14="http://schemas.microsoft.com/office/drawing/2010/main" val="0"/>
              </a:ext>
            </a:extLst>
          </a:blip>
          <a:srcRect r="28857" b="26863"/>
          <a:stretch/>
        </p:blipFill>
        <p:spPr bwMode="auto">
          <a:xfrm>
            <a:off x="4477871" y="4191000"/>
            <a:ext cx="3515061" cy="240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664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a:t>
            </a:r>
            <a:r>
              <a:rPr lang="en-US" dirty="0" err="1" smtClean="0"/>
              <a:t>StudyHall</a:t>
            </a:r>
            <a:endParaRPr lang="en-US" dirty="0"/>
          </a:p>
        </p:txBody>
      </p:sp>
      <p:sp>
        <p:nvSpPr>
          <p:cNvPr id="7" name="Content Placeholder 6"/>
          <p:cNvSpPr>
            <a:spLocks noGrp="1"/>
          </p:cNvSpPr>
          <p:nvPr>
            <p:ph sz="half" idx="1"/>
          </p:nvPr>
        </p:nvSpPr>
        <p:spPr/>
        <p:txBody>
          <a:bodyPr>
            <a:normAutofit fontScale="92500" lnSpcReduction="20000"/>
          </a:bodyPr>
          <a:lstStyle/>
          <a:p>
            <a:r>
              <a:rPr lang="en-US" dirty="0" smtClean="0"/>
              <a:t>Support weak schools with video content from expert teachers</a:t>
            </a:r>
          </a:p>
          <a:p>
            <a:r>
              <a:rPr lang="en-US" dirty="0" smtClean="0"/>
              <a:t>Local teacher mediates the video content</a:t>
            </a:r>
          </a:p>
          <a:p>
            <a:pPr lvl="1"/>
            <a:r>
              <a:rPr lang="en-US" dirty="0" smtClean="0"/>
              <a:t>Based on the TVI model</a:t>
            </a:r>
          </a:p>
          <a:p>
            <a:pPr lvl="1"/>
            <a:r>
              <a:rPr lang="en-US" dirty="0" smtClean="0"/>
              <a:t>Provide better content and support teacher development</a:t>
            </a:r>
          </a:p>
          <a:p>
            <a:r>
              <a:rPr lang="en-US" dirty="0" smtClean="0"/>
              <a:t>Important to match content with target audience</a:t>
            </a:r>
          </a:p>
          <a:p>
            <a:r>
              <a:rPr lang="en-US" dirty="0" smtClean="0"/>
              <a:t>Cost realism</a:t>
            </a:r>
          </a:p>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pic>
        <p:nvPicPr>
          <p:cNvPr id="9" name="Picture 4" descr="IMG_5181_Tanuja_recordin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219200"/>
            <a:ext cx="321199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55_mohan_elephant"/>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726664" y="4241353"/>
            <a:ext cx="3209730" cy="249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wn Arrow 10"/>
          <p:cNvSpPr/>
          <p:nvPr/>
        </p:nvSpPr>
        <p:spPr>
          <a:xfrm>
            <a:off x="6088080" y="3721216"/>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http://dsh.cs.washington.edu:8000/distance/snaps/081124TechAwards08/02_DigiStudyHall_1325a.jpg"/>
          <p:cNvPicPr>
            <a:picLocks noChangeAspect="1" noChangeArrowheads="1"/>
          </p:cNvPicPr>
          <p:nvPr/>
        </p:nvPicPr>
        <p:blipFill rotWithShape="1">
          <a:blip r:embed="rId6">
            <a:extLst>
              <a:ext uri="{28A0092B-C50C-407E-A947-70E740481C1C}">
                <a14:useLocalDpi xmlns:a14="http://schemas.microsoft.com/office/drawing/2010/main" val="0"/>
              </a:ext>
            </a:extLst>
          </a:blip>
          <a:srcRect l="49674" t="4078" r="18536" b="42588"/>
          <a:stretch/>
        </p:blipFill>
        <p:spPr bwMode="auto">
          <a:xfrm>
            <a:off x="1" y="0"/>
            <a:ext cx="1362634"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64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DSH History: The Idea</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How can computing systems research be applied to help the very poor?</a:t>
            </a:r>
          </a:p>
          <a:p>
            <a:r>
              <a:rPr lang="en-US" dirty="0" smtClean="0"/>
              <a:t>Solve the digital content distribution problem to make distance education possible</a:t>
            </a:r>
          </a:p>
          <a:p>
            <a:r>
              <a:rPr lang="en-US" dirty="0" smtClean="0"/>
              <a:t>Concept paper,  Randy Wang et al.,  Princeton, November 2003</a:t>
            </a:r>
            <a:endParaRPr lang="en-US" dirty="0"/>
          </a:p>
        </p:txBody>
      </p:sp>
      <p:sp>
        <p:nvSpPr>
          <p:cNvPr id="8" name="Content Placeholder 7"/>
          <p:cNvSpPr>
            <a:spLocks noGrp="1"/>
          </p:cNvSpPr>
          <p:nvPr>
            <p:ph sz="half" idx="2"/>
          </p:nvPr>
        </p:nvSpPr>
        <p:spPr/>
        <p:txBody>
          <a:bodyPr>
            <a:normAutofit lnSpcReduction="1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040" y="3352800"/>
            <a:ext cx="3687260" cy="180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070" y="1676400"/>
            <a:ext cx="3505200" cy="125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245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DSH History: Experimentation</a:t>
            </a:r>
            <a:endParaRPr lang="en-US" dirty="0"/>
          </a:p>
        </p:txBody>
      </p:sp>
      <p:sp>
        <p:nvSpPr>
          <p:cNvPr id="7" name="Content Placeholder 6"/>
          <p:cNvSpPr>
            <a:spLocks noGrp="1"/>
          </p:cNvSpPr>
          <p:nvPr>
            <p:ph sz="half" idx="1"/>
          </p:nvPr>
        </p:nvSpPr>
        <p:spPr/>
        <p:txBody>
          <a:bodyPr>
            <a:normAutofit fontScale="85000" lnSpcReduction="20000"/>
          </a:bodyPr>
          <a:lstStyle/>
          <a:p>
            <a:r>
              <a:rPr lang="en-US" dirty="0" smtClean="0"/>
              <a:t>Minimize cost of video playback in the classroom</a:t>
            </a:r>
          </a:p>
          <a:p>
            <a:r>
              <a:rPr lang="en-US" dirty="0" smtClean="0"/>
              <a:t>Attempt to use low cost television sets</a:t>
            </a:r>
          </a:p>
          <a:p>
            <a:r>
              <a:rPr lang="en-US" dirty="0" smtClean="0"/>
              <a:t>Target rural schools with irregular power</a:t>
            </a:r>
          </a:p>
          <a:p>
            <a:r>
              <a:rPr lang="en-US" dirty="0" smtClean="0"/>
              <a:t>Low cost video and audio production</a:t>
            </a:r>
          </a:p>
          <a:p>
            <a:r>
              <a:rPr lang="en-US" dirty="0" smtClean="0"/>
              <a:t>Develop video production tools based on open source software</a:t>
            </a:r>
          </a:p>
          <a:p>
            <a:r>
              <a:rPr lang="en-US" dirty="0" smtClean="0"/>
              <a:t>Randy Wang joins MSR (TEM Group)</a:t>
            </a:r>
            <a:endParaRPr lang="en-US" dirty="0"/>
          </a:p>
        </p:txBody>
      </p:sp>
      <p:sp>
        <p:nvSpPr>
          <p:cNvPr id="8" name="Content Placeholder 7"/>
          <p:cNvSpPr>
            <a:spLocks noGrp="1"/>
          </p:cNvSpPr>
          <p:nvPr>
            <p:ph sz="half" idx="2"/>
          </p:nvPr>
        </p:nvSpPr>
        <p:spPr/>
        <p:txBody>
          <a:bodyPr>
            <a:normAutofit fontScale="850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pic>
        <p:nvPicPr>
          <p:cNvPr id="3074" name="Picture 2" descr="http://dsh.cs.washington.edu:8000/distance/snaps/60lab/IMG_3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200" r="1598"/>
          <a:stretch/>
        </p:blipFill>
        <p:spPr bwMode="auto">
          <a:xfrm>
            <a:off x="4419600" y="4495800"/>
            <a:ext cx="3596640" cy="21408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sh.cs.washington.edu:8000/distance/snaps/60lab/IMG_34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988" y="1520982"/>
            <a:ext cx="158902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dsh.cs.washington.edu:8000/distance/snaps/70wiring/IMG_50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465" y="1537580"/>
            <a:ext cx="1716135" cy="257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635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topics</a:t>
            </a:r>
            <a:endParaRPr lang="en-US" dirty="0"/>
          </a:p>
        </p:txBody>
      </p:sp>
      <p:sp>
        <p:nvSpPr>
          <p:cNvPr id="3" name="Content Placeholder 2"/>
          <p:cNvSpPr>
            <a:spLocks noGrp="1"/>
          </p:cNvSpPr>
          <p:nvPr>
            <p:ph idx="1"/>
          </p:nvPr>
        </p:nvSpPr>
        <p:spPr/>
        <p:txBody>
          <a:bodyPr/>
          <a:lstStyle/>
          <a:p>
            <a:r>
              <a:rPr lang="en-US" dirty="0"/>
              <a:t>Eduardo </a:t>
            </a:r>
            <a:r>
              <a:rPr lang="en-US" dirty="0" err="1" smtClean="0"/>
              <a:t>Jezierski</a:t>
            </a:r>
            <a:endParaRPr lang="en-US" dirty="0"/>
          </a:p>
          <a:p>
            <a:r>
              <a:rPr lang="en-US" dirty="0" smtClean="0"/>
              <a:t>Behavior Change Communication</a:t>
            </a:r>
          </a:p>
          <a:p>
            <a:r>
              <a:rPr lang="en-US" dirty="0" smtClean="0"/>
              <a:t>Projecting Health</a:t>
            </a:r>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a:p>
        </p:txBody>
      </p:sp>
      <p:pic>
        <p:nvPicPr>
          <p:cNvPr id="1026" name="Picture 2" descr="https://media.licdn.com/mpr/mpr/shrink_200_200/p/2/000/001/253/35ba6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143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42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DSH History: Building the </a:t>
            </a:r>
            <a:r>
              <a:rPr lang="en-US" dirty="0" err="1" smtClean="0"/>
              <a:t>Lucknow</a:t>
            </a:r>
            <a:r>
              <a:rPr lang="en-US" dirty="0" smtClean="0"/>
              <a:t> hub</a:t>
            </a:r>
            <a:endParaRPr lang="en-US" dirty="0"/>
          </a:p>
        </p:txBody>
      </p:sp>
      <p:sp>
        <p:nvSpPr>
          <p:cNvPr id="7" name="Content Placeholder 6"/>
          <p:cNvSpPr>
            <a:spLocks noGrp="1"/>
          </p:cNvSpPr>
          <p:nvPr>
            <p:ph sz="half" idx="1"/>
          </p:nvPr>
        </p:nvSpPr>
        <p:spPr>
          <a:xfrm>
            <a:off x="457200" y="1536192"/>
            <a:ext cx="3657600" cy="4788408"/>
          </a:xfrm>
        </p:spPr>
        <p:txBody>
          <a:bodyPr>
            <a:normAutofit fontScale="70000" lnSpcReduction="20000"/>
          </a:bodyPr>
          <a:lstStyle/>
          <a:p>
            <a:r>
              <a:rPr lang="en-US" dirty="0"/>
              <a:t>Developed content creation model with a strong school</a:t>
            </a:r>
          </a:p>
          <a:p>
            <a:r>
              <a:rPr lang="en-US" dirty="0"/>
              <a:t>Recorded core content for all grades</a:t>
            </a:r>
          </a:p>
          <a:p>
            <a:r>
              <a:rPr lang="en-US" dirty="0"/>
              <a:t>Teacher training workshops</a:t>
            </a:r>
          </a:p>
          <a:p>
            <a:r>
              <a:rPr lang="en-US" dirty="0"/>
              <a:t>Range of different types of schools</a:t>
            </a:r>
          </a:p>
          <a:p>
            <a:pPr lvl="1"/>
            <a:r>
              <a:rPr lang="en-US" dirty="0"/>
              <a:t>Government, private, informal</a:t>
            </a:r>
          </a:p>
          <a:p>
            <a:r>
              <a:rPr lang="en-US" dirty="0"/>
              <a:t>Simplification of the technology</a:t>
            </a:r>
          </a:p>
          <a:p>
            <a:pPr lvl="1"/>
            <a:r>
              <a:rPr lang="en-US" dirty="0"/>
              <a:t>DVD players instead of </a:t>
            </a:r>
            <a:r>
              <a:rPr lang="en-US" dirty="0" smtClean="0"/>
              <a:t>computers</a:t>
            </a:r>
          </a:p>
          <a:p>
            <a:r>
              <a:rPr lang="en-US" dirty="0" smtClean="0"/>
              <a:t>Randy Wang joins TEM Group at MSR</a:t>
            </a:r>
          </a:p>
          <a:p>
            <a:r>
              <a:rPr lang="en-US" dirty="0" smtClean="0"/>
              <a:t>Expansion to other HUBs</a:t>
            </a:r>
          </a:p>
          <a:p>
            <a:pPr lvl="1"/>
            <a:r>
              <a:rPr lang="en-US" dirty="0" smtClean="0"/>
              <a:t>Bangalore, Pune, Dhaka, Calcutta</a:t>
            </a:r>
            <a:endParaRPr lang="en-US" dirty="0"/>
          </a:p>
        </p:txBody>
      </p:sp>
      <p:sp>
        <p:nvSpPr>
          <p:cNvPr id="8" name="Content Placeholder 7"/>
          <p:cNvSpPr>
            <a:spLocks noGrp="1"/>
          </p:cNvSpPr>
          <p:nvPr>
            <p:ph sz="half" idx="2"/>
          </p:nvPr>
        </p:nvSpPr>
        <p:spPr/>
        <p:txBody>
          <a:bodyPr>
            <a:normAutofit fontScale="700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pic>
        <p:nvPicPr>
          <p:cNvPr id="9" name="Picture 7" descr="IMG_789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243" y="2625727"/>
            <a:ext cx="2514600" cy="123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69_IMG_3202_ramkes"/>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a:xfrm>
            <a:off x="4505135" y="4191000"/>
            <a:ext cx="2163250" cy="1447800"/>
          </a:xfrm>
          <a:prstGeom prst="rect">
            <a:avLst/>
          </a:prstGeom>
          <a:noFill/>
        </p:spPr>
      </p:pic>
      <p:pic>
        <p:nvPicPr>
          <p:cNvPr id="11" name="Picture 4" descr="Picture1"/>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66376" y="1205301"/>
            <a:ext cx="3610824" cy="135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dsh.cs.washington.edu:8000/distance/snaps/AC_Dhaka/dhaka_Slide3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34" b="6225"/>
          <a:stretch/>
        </p:blipFill>
        <p:spPr bwMode="auto">
          <a:xfrm>
            <a:off x="7165440" y="2625727"/>
            <a:ext cx="1840454" cy="12083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15_IMG_0856_utpal"/>
          <p:cNvPicPr>
            <a:picLocks noChangeAspect="1" noChangeArrowheads="1"/>
          </p:cNvPicPr>
          <p:nvPr>
            <p:custDataLst>
              <p:tags r:id="rId3"/>
            </p:custDataLst>
          </p:nvPr>
        </p:nvPicPr>
        <p:blipFill>
          <a:blip r:embed="rId9" cstate="print"/>
          <a:srcRect/>
          <a:stretch>
            <a:fillRect/>
          </a:stretch>
        </p:blipFill>
        <p:spPr bwMode="auto">
          <a:xfrm>
            <a:off x="6858000" y="4218011"/>
            <a:ext cx="2054245" cy="1222423"/>
          </a:xfrm>
          <a:prstGeom prst="rect">
            <a:avLst/>
          </a:prstGeom>
          <a:noFill/>
          <a:ln w="9525">
            <a:noFill/>
            <a:miter lim="800000"/>
            <a:headEnd/>
            <a:tailEnd/>
          </a:ln>
        </p:spPr>
      </p:pic>
    </p:spTree>
    <p:extLst>
      <p:ext uri="{BB962C8B-B14F-4D97-AF65-F5344CB8AC3E}">
        <p14:creationId xmlns:p14="http://schemas.microsoft.com/office/powerpoint/2010/main" val="2837613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DSH History: Independence</a:t>
            </a:r>
            <a:endParaRPr lang="en-US" dirty="0"/>
          </a:p>
        </p:txBody>
      </p:sp>
      <p:sp>
        <p:nvSpPr>
          <p:cNvPr id="7" name="Content Placeholder 6"/>
          <p:cNvSpPr>
            <a:spLocks noGrp="1"/>
          </p:cNvSpPr>
          <p:nvPr>
            <p:ph sz="half" idx="1"/>
          </p:nvPr>
        </p:nvSpPr>
        <p:spPr>
          <a:xfrm>
            <a:off x="457200" y="1536192"/>
            <a:ext cx="3657600" cy="4940808"/>
          </a:xfrm>
        </p:spPr>
        <p:txBody>
          <a:bodyPr>
            <a:normAutofit fontScale="85000" lnSpcReduction="20000"/>
          </a:bodyPr>
          <a:lstStyle/>
          <a:p>
            <a:r>
              <a:rPr lang="en-US" dirty="0" smtClean="0"/>
              <a:t>Relationship with MSR ended in 2008</a:t>
            </a:r>
          </a:p>
          <a:p>
            <a:r>
              <a:rPr lang="en-US" dirty="0" smtClean="0"/>
              <a:t>Activities in </a:t>
            </a:r>
            <a:r>
              <a:rPr lang="en-US" dirty="0" err="1" smtClean="0"/>
              <a:t>Lucknow</a:t>
            </a:r>
            <a:r>
              <a:rPr lang="en-US" dirty="0" smtClean="0"/>
              <a:t> continued, but many hubs stopped working</a:t>
            </a:r>
          </a:p>
          <a:p>
            <a:r>
              <a:rPr lang="en-US" dirty="0" smtClean="0"/>
              <a:t>NSF sponsored study exposed challenges in working with government schools</a:t>
            </a:r>
          </a:p>
          <a:p>
            <a:r>
              <a:rPr lang="en-US" dirty="0" smtClean="0"/>
              <a:t>Randy Wang moved to Intel, Shanghai in 2010</a:t>
            </a:r>
          </a:p>
          <a:p>
            <a:r>
              <a:rPr lang="en-US" dirty="0" smtClean="0"/>
              <a:t>New set of projects developed by DSH </a:t>
            </a:r>
            <a:r>
              <a:rPr lang="en-US" dirty="0" err="1" smtClean="0"/>
              <a:t>Lucknow</a:t>
            </a:r>
            <a:r>
              <a:rPr lang="en-US" dirty="0" smtClean="0"/>
              <a:t> with a new manager</a:t>
            </a:r>
            <a:endParaRPr lang="en-US" dirty="0"/>
          </a:p>
        </p:txBody>
      </p:sp>
      <p:sp>
        <p:nvSpPr>
          <p:cNvPr id="8" name="Content Placeholder 7"/>
          <p:cNvSpPr>
            <a:spLocks noGrp="1"/>
          </p:cNvSpPr>
          <p:nvPr>
            <p:ph sz="half" idx="2"/>
          </p:nvPr>
        </p:nvSpPr>
        <p:spPr/>
        <p:txBody>
          <a:bodyPr>
            <a:normAutofit fontScale="850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pic>
        <p:nvPicPr>
          <p:cNvPr id="9" name="Picture 4" descr="Salarganj_Hand_Rai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9854" y="1524000"/>
            <a:ext cx="3276600" cy="239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Richard\Documents\Work\Talks\CIS 2009\159CANON\IMG_5889.JP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659854" y="41148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894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Green</a:t>
            </a:r>
            <a:endParaRPr lang="en-US" dirty="0"/>
          </a:p>
        </p:txBody>
      </p:sp>
      <p:sp>
        <p:nvSpPr>
          <p:cNvPr id="7" name="Content Placeholder 6"/>
          <p:cNvSpPr>
            <a:spLocks noGrp="1"/>
          </p:cNvSpPr>
          <p:nvPr>
            <p:ph sz="half" idx="1"/>
          </p:nvPr>
        </p:nvSpPr>
        <p:spPr/>
        <p:txBody>
          <a:bodyPr>
            <a:normAutofit fontScale="92500" lnSpcReduction="10000"/>
          </a:bodyPr>
          <a:lstStyle/>
          <a:p>
            <a:r>
              <a:rPr lang="en-US" dirty="0" smtClean="0"/>
              <a:t>Video based education for farmers</a:t>
            </a:r>
          </a:p>
          <a:p>
            <a:r>
              <a:rPr lang="en-US" dirty="0" smtClean="0"/>
              <a:t>Community created videos demonstrating agricultural practices</a:t>
            </a:r>
          </a:p>
          <a:p>
            <a:r>
              <a:rPr lang="en-US" dirty="0" smtClean="0"/>
              <a:t>Facilitated showings of videos in farmer groups</a:t>
            </a:r>
          </a:p>
          <a:p>
            <a:r>
              <a:rPr lang="en-US" dirty="0" smtClean="0"/>
              <a:t>Digital Green (NGO) providing technology, training, content archive and advocacy</a:t>
            </a:r>
            <a:endParaRPr lang="en-US" dirty="0"/>
          </a:p>
        </p:txBody>
      </p:sp>
      <p:sp>
        <p:nvSpPr>
          <p:cNvPr id="8" name="Content Placeholder 7"/>
          <p:cNvSpPr>
            <a:spLocks noGrp="1"/>
          </p:cNvSpPr>
          <p:nvPr>
            <p:ph sz="half" idx="2"/>
          </p:nvPr>
        </p:nvSpPr>
        <p:spPr/>
        <p:txBody>
          <a:bodyPr>
            <a:normAutofit fontScale="92500" lnSpcReduction="1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31" t="1" r="10172" b="5050"/>
          <a:stretch/>
        </p:blipFill>
        <p:spPr bwMode="auto">
          <a:xfrm>
            <a:off x="4741026" y="3810000"/>
            <a:ext cx="338328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dsh.cs.washington.edu:8000/distance/snaps/A1_DG2/DG2_51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186" y="1524000"/>
            <a:ext cx="3385119"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305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1143000"/>
          </a:xfrm>
        </p:spPr>
        <p:txBody>
          <a:bodyPr/>
          <a:lstStyle/>
          <a:p>
            <a:r>
              <a:rPr lang="en-US" dirty="0" smtClean="0"/>
              <a:t>DG History: The Idea</a:t>
            </a:r>
            <a:endParaRPr lang="en-US" dirty="0"/>
          </a:p>
        </p:txBody>
      </p:sp>
      <p:sp>
        <p:nvSpPr>
          <p:cNvPr id="7" name="Content Placeholder 6"/>
          <p:cNvSpPr>
            <a:spLocks noGrp="1"/>
          </p:cNvSpPr>
          <p:nvPr>
            <p:ph sz="half" idx="1"/>
          </p:nvPr>
        </p:nvSpPr>
        <p:spPr/>
        <p:txBody>
          <a:bodyPr>
            <a:normAutofit fontScale="92500" lnSpcReduction="20000"/>
          </a:bodyPr>
          <a:lstStyle/>
          <a:p>
            <a:r>
              <a:rPr lang="en-US" dirty="0" smtClean="0"/>
              <a:t>Apply Digital </a:t>
            </a:r>
            <a:r>
              <a:rPr lang="en-US" dirty="0" err="1" smtClean="0"/>
              <a:t>StudyHall</a:t>
            </a:r>
            <a:r>
              <a:rPr lang="en-US" dirty="0" smtClean="0"/>
              <a:t> to agriculture</a:t>
            </a:r>
          </a:p>
          <a:p>
            <a:r>
              <a:rPr lang="en-US" dirty="0" smtClean="0"/>
              <a:t>Formative research conducted with Bangalore based NGO (Green)</a:t>
            </a:r>
          </a:p>
          <a:p>
            <a:pPr lvl="1"/>
            <a:r>
              <a:rPr lang="en-US" dirty="0" smtClean="0"/>
              <a:t>Promote organic farming practices</a:t>
            </a:r>
          </a:p>
          <a:p>
            <a:pPr lvl="1"/>
            <a:r>
              <a:rPr lang="en-US" dirty="0" smtClean="0"/>
              <a:t>Film extension workers introducing practices</a:t>
            </a:r>
          </a:p>
          <a:p>
            <a:pPr lvl="1"/>
            <a:r>
              <a:rPr lang="en-US" dirty="0" smtClean="0"/>
              <a:t>Public showings in evenings</a:t>
            </a:r>
          </a:p>
          <a:p>
            <a:r>
              <a:rPr lang="en-US" dirty="0" err="1" smtClean="0"/>
              <a:t>Rikin</a:t>
            </a:r>
            <a:r>
              <a:rPr lang="en-US" dirty="0" smtClean="0"/>
              <a:t> Gandhi started work at MSRI as a volunteer</a:t>
            </a:r>
            <a:endParaRPr lang="en-US" dirty="0"/>
          </a:p>
        </p:txBody>
      </p:sp>
      <p:sp>
        <p:nvSpPr>
          <p:cNvPr id="8" name="Content Placeholder 7"/>
          <p:cNvSpPr>
            <a:spLocks noGrp="1"/>
          </p:cNvSpPr>
          <p:nvPr>
            <p:ph sz="half" idx="2"/>
          </p:nvPr>
        </p:nvSpPr>
        <p:spPr>
          <a:xfrm>
            <a:off x="4419600" y="1536192"/>
            <a:ext cx="3657600" cy="4590288"/>
          </a:xfrm>
        </p:spPr>
        <p:txBody>
          <a:bodyPr>
            <a:normAutofit fontScale="92500" lnSpcReduction="20000"/>
          </a:bodyPr>
          <a:lstStyle/>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pic>
        <p:nvPicPr>
          <p:cNvPr id="2050" name="Picture 2" descr="http://dsh.cs.washington.edu:8000/distance/snaps/A0_DG1/DG1_200_5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960" y="381000"/>
            <a:ext cx="2390775" cy="3777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sh.cs.washington.edu:8000/distance/snaps/A0_DG1/DG1_500_49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43400"/>
            <a:ext cx="4517421" cy="205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5263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DG History: Experimentation </a:t>
            </a:r>
            <a:endParaRPr lang="en-US" dirty="0"/>
          </a:p>
        </p:txBody>
      </p:sp>
      <p:sp>
        <p:nvSpPr>
          <p:cNvPr id="7" name="Content Placeholder 6"/>
          <p:cNvSpPr>
            <a:spLocks noGrp="1"/>
          </p:cNvSpPr>
          <p:nvPr>
            <p:ph sz="half" idx="1"/>
          </p:nvPr>
        </p:nvSpPr>
        <p:spPr/>
        <p:txBody>
          <a:bodyPr>
            <a:normAutofit fontScale="92500" lnSpcReduction="10000"/>
          </a:bodyPr>
          <a:lstStyle/>
          <a:p>
            <a:r>
              <a:rPr lang="en-US" dirty="0" smtClean="0"/>
              <a:t>Video creation</a:t>
            </a:r>
          </a:p>
          <a:p>
            <a:pPr lvl="1"/>
            <a:r>
              <a:rPr lang="en-US" dirty="0" smtClean="0"/>
              <a:t>Wide range of topics and video styles</a:t>
            </a:r>
          </a:p>
          <a:p>
            <a:r>
              <a:rPr lang="en-US" dirty="0" smtClean="0"/>
              <a:t>Screening methodologies</a:t>
            </a:r>
          </a:p>
          <a:p>
            <a:pPr lvl="1"/>
            <a:r>
              <a:rPr lang="en-US" dirty="0" smtClean="0"/>
              <a:t>In homes</a:t>
            </a:r>
          </a:p>
          <a:p>
            <a:pPr lvl="1"/>
            <a:r>
              <a:rPr lang="en-US" dirty="0" smtClean="0"/>
              <a:t>In public square</a:t>
            </a:r>
          </a:p>
          <a:p>
            <a:r>
              <a:rPr lang="en-US" dirty="0" smtClean="0"/>
              <a:t>Process</a:t>
            </a:r>
          </a:p>
          <a:p>
            <a:pPr lvl="1"/>
            <a:r>
              <a:rPr lang="en-US" dirty="0" smtClean="0"/>
              <a:t>Hire ‘animators’ responsible for conducting showings and maintaining equipment</a:t>
            </a:r>
          </a:p>
          <a:p>
            <a:pPr lvl="1"/>
            <a:r>
              <a:rPr lang="en-US" dirty="0" smtClean="0"/>
              <a:t>Follow up from meetings</a:t>
            </a:r>
          </a:p>
          <a:p>
            <a:pPr lvl="1"/>
            <a:endParaRPr lang="en-US" dirty="0"/>
          </a:p>
        </p:txBody>
      </p:sp>
      <p:sp>
        <p:nvSpPr>
          <p:cNvPr id="8" name="Content Placeholder 7"/>
          <p:cNvSpPr>
            <a:spLocks noGrp="1"/>
          </p:cNvSpPr>
          <p:nvPr>
            <p:ph sz="half" idx="2"/>
          </p:nvPr>
        </p:nvSpPr>
        <p:spPr/>
        <p:txBody>
          <a:bodyPr>
            <a:normAutofit fontScale="92500" lnSpcReduction="1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pic>
        <p:nvPicPr>
          <p:cNvPr id="9" name="Picture 3" descr="C:\Users\anderson\Pictures\DG1_910_5382.jpg"/>
          <p:cNvPicPr>
            <a:picLocks noChangeAspect="1" noChangeArrowheads="1"/>
          </p:cNvPicPr>
          <p:nvPr/>
        </p:nvPicPr>
        <p:blipFill>
          <a:blip r:embed="rId2" cstate="print"/>
          <a:srcRect/>
          <a:stretch>
            <a:fillRect/>
          </a:stretch>
        </p:blipFill>
        <p:spPr bwMode="auto">
          <a:xfrm>
            <a:off x="4572000" y="4191000"/>
            <a:ext cx="3657600" cy="2242820"/>
          </a:xfrm>
          <a:prstGeom prst="rect">
            <a:avLst/>
          </a:prstGeom>
          <a:noFill/>
        </p:spPr>
      </p:pic>
      <p:pic>
        <p:nvPicPr>
          <p:cNvPr id="10" name="Picture 3" descr="C:\Users\anderson\Pictures\DG1_130_5206.jpg"/>
          <p:cNvPicPr>
            <a:picLocks noChangeAspect="1" noChangeArrowheads="1"/>
          </p:cNvPicPr>
          <p:nvPr/>
        </p:nvPicPr>
        <p:blipFill>
          <a:blip r:embed="rId3" cstate="print"/>
          <a:srcRect/>
          <a:stretch>
            <a:fillRect/>
          </a:stretch>
        </p:blipFill>
        <p:spPr bwMode="auto">
          <a:xfrm>
            <a:off x="4572000" y="1371600"/>
            <a:ext cx="3276600" cy="2493856"/>
          </a:xfrm>
          <a:prstGeom prst="rect">
            <a:avLst/>
          </a:prstGeom>
          <a:noFill/>
        </p:spPr>
      </p:pic>
    </p:spTree>
    <p:extLst>
      <p:ext uri="{BB962C8B-B14F-4D97-AF65-F5344CB8AC3E}">
        <p14:creationId xmlns:p14="http://schemas.microsoft.com/office/powerpoint/2010/main" val="868055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DG History: Spin Out</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Studies measuring “cost per adoption”</a:t>
            </a:r>
          </a:p>
          <a:p>
            <a:pPr lvl="1"/>
            <a:r>
              <a:rPr lang="en-US" dirty="0" smtClean="0"/>
              <a:t>Compare DG with extension agent</a:t>
            </a:r>
          </a:p>
          <a:p>
            <a:pPr lvl="1"/>
            <a:r>
              <a:rPr lang="en-US" dirty="0" smtClean="0"/>
              <a:t>Emphasis on monitoring</a:t>
            </a:r>
          </a:p>
          <a:p>
            <a:r>
              <a:rPr lang="en-US" dirty="0" smtClean="0"/>
              <a:t>Microsoft identified forming an NGO as a success criteria for the project</a:t>
            </a:r>
          </a:p>
          <a:p>
            <a:r>
              <a:rPr lang="en-US" dirty="0" smtClean="0"/>
              <a:t>Support from BMGF to form NGO</a:t>
            </a:r>
          </a:p>
          <a:p>
            <a:endParaRPr lang="en-US" dirty="0" smtClean="0"/>
          </a:p>
        </p:txBody>
      </p:sp>
      <p:sp>
        <p:nvSpPr>
          <p:cNvPr id="8" name="Content Placeholder 7"/>
          <p:cNvSpPr>
            <a:spLocks noGrp="1"/>
          </p:cNvSpPr>
          <p:nvPr>
            <p:ph sz="half" idx="2"/>
          </p:nvPr>
        </p:nvSpPr>
        <p:spPr/>
        <p:txBody>
          <a:bodyPr>
            <a:normAutofit lnSpcReduction="1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a:p>
        </p:txBody>
      </p:sp>
      <p:pic>
        <p:nvPicPr>
          <p:cNvPr id="9" name="Picture 2" descr="http://htmlimg4.scribdassets.com/1aqj61dx4w1242tg/images/4-4d56af5991.jpg"/>
          <p:cNvPicPr>
            <a:picLocks noChangeAspect="1" noChangeArrowheads="1"/>
          </p:cNvPicPr>
          <p:nvPr/>
        </p:nvPicPr>
        <p:blipFill>
          <a:blip r:embed="rId2" r:link="rId3" cstate="print"/>
          <a:srcRect/>
          <a:stretch>
            <a:fillRect/>
          </a:stretch>
        </p:blipFill>
        <p:spPr bwMode="auto">
          <a:xfrm>
            <a:off x="4648199" y="1600200"/>
            <a:ext cx="3495691" cy="4799163"/>
          </a:xfrm>
          <a:prstGeom prst="rect">
            <a:avLst/>
          </a:prstGeom>
          <a:noFill/>
          <a:ln w="9525">
            <a:noFill/>
            <a:miter lim="800000"/>
            <a:headEnd/>
            <a:tailEnd/>
          </a:ln>
        </p:spPr>
      </p:pic>
    </p:spTree>
    <p:extLst>
      <p:ext uri="{BB962C8B-B14F-4D97-AF65-F5344CB8AC3E}">
        <p14:creationId xmlns:p14="http://schemas.microsoft.com/office/powerpoint/2010/main" val="16593041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DG History:  Building an NGO</a:t>
            </a:r>
            <a:endParaRPr lang="en-US" dirty="0"/>
          </a:p>
        </p:txBody>
      </p:sp>
      <p:sp>
        <p:nvSpPr>
          <p:cNvPr id="7" name="Content Placeholder 6"/>
          <p:cNvSpPr>
            <a:spLocks noGrp="1"/>
          </p:cNvSpPr>
          <p:nvPr>
            <p:ph sz="half" idx="1"/>
          </p:nvPr>
        </p:nvSpPr>
        <p:spPr/>
        <p:txBody>
          <a:bodyPr>
            <a:normAutofit fontScale="77500" lnSpcReduction="20000"/>
          </a:bodyPr>
          <a:lstStyle/>
          <a:p>
            <a:r>
              <a:rPr lang="en-US" dirty="0" smtClean="0"/>
              <a:t>Business model</a:t>
            </a:r>
          </a:p>
          <a:p>
            <a:pPr lvl="1"/>
            <a:r>
              <a:rPr lang="en-US" dirty="0" smtClean="0"/>
              <a:t>Partner with NGOs implementing agricultural programs</a:t>
            </a:r>
          </a:p>
          <a:p>
            <a:pPr lvl="1"/>
            <a:r>
              <a:rPr lang="en-US" dirty="0" smtClean="0"/>
              <a:t>Become trainers and managers of content and technology</a:t>
            </a:r>
          </a:p>
          <a:p>
            <a:r>
              <a:rPr lang="en-US" dirty="0" smtClean="0"/>
              <a:t>Shift focus to low income states in India</a:t>
            </a:r>
          </a:p>
          <a:p>
            <a:r>
              <a:rPr lang="en-US" dirty="0" smtClean="0"/>
              <a:t>Strengthen process model</a:t>
            </a:r>
          </a:p>
          <a:p>
            <a:r>
              <a:rPr lang="en-US" dirty="0" smtClean="0"/>
              <a:t>Process innovation:</a:t>
            </a:r>
          </a:p>
          <a:p>
            <a:pPr lvl="1"/>
            <a:r>
              <a:rPr lang="en-US" dirty="0" smtClean="0"/>
              <a:t>Shift video creation to the community</a:t>
            </a:r>
          </a:p>
          <a:p>
            <a:r>
              <a:rPr lang="en-US" dirty="0" smtClean="0"/>
              <a:t>Technology innovation:</a:t>
            </a:r>
          </a:p>
          <a:p>
            <a:pPr lvl="1"/>
            <a:r>
              <a:rPr lang="en-US" dirty="0" smtClean="0"/>
              <a:t>Pico-projector</a:t>
            </a:r>
            <a:endParaRPr lang="en-US" dirty="0"/>
          </a:p>
        </p:txBody>
      </p:sp>
      <p:sp>
        <p:nvSpPr>
          <p:cNvPr id="8" name="Content Placeholder 7"/>
          <p:cNvSpPr>
            <a:spLocks noGrp="1"/>
          </p:cNvSpPr>
          <p:nvPr>
            <p:ph sz="half" idx="2"/>
          </p:nvPr>
        </p:nvSpPr>
        <p:spPr/>
        <p:txBody>
          <a:bodyPr>
            <a:normAutofit fontScale="775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pic>
        <p:nvPicPr>
          <p:cNvPr id="1026" name="Picture 2" descr="A woman trying her hand to start the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204" y="4724400"/>
            <a:ext cx="4076698" cy="182136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556" y="1366837"/>
            <a:ext cx="2903858" cy="31289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457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DG History: Expansion</a:t>
            </a:r>
            <a:endParaRPr lang="en-US" dirty="0"/>
          </a:p>
        </p:txBody>
      </p:sp>
      <p:sp>
        <p:nvSpPr>
          <p:cNvPr id="7" name="Content Placeholder 6"/>
          <p:cNvSpPr>
            <a:spLocks noGrp="1"/>
          </p:cNvSpPr>
          <p:nvPr>
            <p:ph sz="half" idx="1"/>
          </p:nvPr>
        </p:nvSpPr>
        <p:spPr/>
        <p:txBody>
          <a:bodyPr/>
          <a:lstStyle/>
          <a:p>
            <a:r>
              <a:rPr lang="en-US" dirty="0" smtClean="0"/>
              <a:t>Substantial growth</a:t>
            </a:r>
          </a:p>
          <a:p>
            <a:r>
              <a:rPr lang="en-US" dirty="0" smtClean="0"/>
              <a:t>Partnership with NRLM in India</a:t>
            </a:r>
          </a:p>
          <a:p>
            <a:r>
              <a:rPr lang="en-US" dirty="0" smtClean="0"/>
              <a:t>Expansion to projects in Africa </a:t>
            </a:r>
          </a:p>
          <a:p>
            <a:r>
              <a:rPr lang="en-US" dirty="0" smtClean="0"/>
              <a:t>Identification of other domains</a:t>
            </a:r>
          </a:p>
          <a:p>
            <a:pPr lvl="1"/>
            <a:r>
              <a:rPr lang="en-US" dirty="0" smtClean="0"/>
              <a:t>Health, Sanitation, Nutrition, Livelihood</a:t>
            </a:r>
            <a:endParaRPr lang="en-US" dirty="0"/>
          </a:p>
        </p:txBody>
      </p:sp>
      <p:sp>
        <p:nvSpPr>
          <p:cNvPr id="8" name="Content Placeholder 7"/>
          <p:cNvSpPr>
            <a:spLocks noGrp="1"/>
          </p:cNvSpPr>
          <p:nvPr>
            <p:ph sz="half" idx="2"/>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p:pic>
        <p:nvPicPr>
          <p:cNvPr id="9" name="Picture 2" descr="C:\Users\Richard\Pictures\Path\Ri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0"/>
            <a:ext cx="3505200" cy="228968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3926341" cy="19335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329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Public Health</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Digital Green model applied to community health education</a:t>
            </a:r>
          </a:p>
          <a:p>
            <a:r>
              <a:rPr lang="en-US" dirty="0" smtClean="0"/>
              <a:t>Community created video content for externally defined health messages</a:t>
            </a:r>
          </a:p>
          <a:p>
            <a:r>
              <a:rPr lang="en-US" dirty="0" smtClean="0"/>
              <a:t>Video showings in community to promote behavior change</a:t>
            </a:r>
          </a:p>
          <a:p>
            <a:endParaRPr lang="en-US" dirty="0"/>
          </a:p>
        </p:txBody>
      </p:sp>
      <p:sp>
        <p:nvSpPr>
          <p:cNvPr id="8" name="Content Placeholder 7"/>
          <p:cNvSpPr>
            <a:spLocks noGrp="1"/>
          </p:cNvSpPr>
          <p:nvPr>
            <p:ph sz="half" idx="2"/>
          </p:nvPr>
        </p:nvSpPr>
        <p:spPr/>
        <p:txBody>
          <a:bodyPr>
            <a:normAutofit lnSpcReduction="1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a:t>
            </a:fld>
            <a:endParaRPr lang="en-US"/>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953000"/>
            <a:ext cx="3074038" cy="174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048000"/>
            <a:ext cx="3074038" cy="177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244110"/>
            <a:ext cx="3074038" cy="169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5867400"/>
            <a:ext cx="3962400" cy="369332"/>
          </a:xfrm>
          <a:prstGeom prst="rect">
            <a:avLst/>
          </a:prstGeom>
          <a:noFill/>
        </p:spPr>
        <p:txBody>
          <a:bodyPr wrap="square" rtlCol="0">
            <a:spAutoFit/>
          </a:bodyPr>
          <a:lstStyle/>
          <a:p>
            <a:r>
              <a:rPr lang="en-US" dirty="0" smtClean="0"/>
              <a:t>* Now known as Projecting Health</a:t>
            </a:r>
            <a:endParaRPr lang="en-US" dirty="0"/>
          </a:p>
        </p:txBody>
      </p:sp>
    </p:spTree>
    <p:extLst>
      <p:ext uri="{BB962C8B-B14F-4D97-AF65-F5344CB8AC3E}">
        <p14:creationId xmlns:p14="http://schemas.microsoft.com/office/powerpoint/2010/main" val="2211316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DPH History: Building a Partnership</a:t>
            </a:r>
            <a:endParaRPr lang="en-US" dirty="0"/>
          </a:p>
        </p:txBody>
      </p:sp>
      <p:sp>
        <p:nvSpPr>
          <p:cNvPr id="7" name="Content Placeholder 6"/>
          <p:cNvSpPr>
            <a:spLocks noGrp="1"/>
          </p:cNvSpPr>
          <p:nvPr>
            <p:ph sz="half" idx="1"/>
          </p:nvPr>
        </p:nvSpPr>
        <p:spPr/>
        <p:txBody>
          <a:bodyPr>
            <a:normAutofit fontScale="85000" lnSpcReduction="20000"/>
          </a:bodyPr>
          <a:lstStyle/>
          <a:p>
            <a:r>
              <a:rPr lang="en-US" dirty="0" smtClean="0"/>
              <a:t>PATH/DG partnership established</a:t>
            </a:r>
          </a:p>
          <a:p>
            <a:r>
              <a:rPr lang="en-US" dirty="0" smtClean="0"/>
              <a:t>DG Video Training workshop for PATH staff</a:t>
            </a:r>
          </a:p>
          <a:p>
            <a:r>
              <a:rPr lang="en-US" dirty="0" smtClean="0"/>
              <a:t>Identification of possible differences between Health and Agriculture</a:t>
            </a:r>
          </a:p>
          <a:p>
            <a:pPr lvl="1"/>
            <a:r>
              <a:rPr lang="en-US" dirty="0" smtClean="0"/>
              <a:t>Message review</a:t>
            </a:r>
          </a:p>
          <a:p>
            <a:pPr lvl="1"/>
            <a:r>
              <a:rPr lang="en-US" dirty="0" smtClean="0"/>
              <a:t>Evaluation of impact</a:t>
            </a:r>
          </a:p>
          <a:p>
            <a:pPr lvl="1"/>
            <a:r>
              <a:rPr lang="en-US" dirty="0" smtClean="0"/>
              <a:t>Dissemination models</a:t>
            </a:r>
          </a:p>
          <a:p>
            <a:r>
              <a:rPr lang="en-US" dirty="0" smtClean="0"/>
              <a:t>Funding for pilot</a:t>
            </a:r>
          </a:p>
          <a:p>
            <a:r>
              <a:rPr lang="en-US" dirty="0" smtClean="0"/>
              <a:t>Identification of implementation partner</a:t>
            </a: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a:p>
        </p:txBody>
      </p:sp>
      <p:pic>
        <p:nvPicPr>
          <p:cNvPr id="9" name="Picture 4" descr="http://www.modernizeaid.net/wp-content/uploads/2010/09/PATH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0800" y="1295400"/>
            <a:ext cx="3700516"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Richard\Downloads\for_you\IMG_0211 (640x48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30058" y="41910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umsigiep.sites.uofmhosting.net/sites/default/files/Logo-DigitalGre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0800" y="2910114"/>
            <a:ext cx="3467100" cy="115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426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Readings and Assignments</a:t>
            </a:r>
            <a:endParaRPr lang="en-US" dirty="0"/>
          </a:p>
        </p:txBody>
      </p:sp>
      <p:sp>
        <p:nvSpPr>
          <p:cNvPr id="3" name="Content Placeholder 2"/>
          <p:cNvSpPr>
            <a:spLocks noGrp="1"/>
          </p:cNvSpPr>
          <p:nvPr>
            <p:ph sz="half" idx="1"/>
          </p:nvPr>
        </p:nvSpPr>
        <p:spPr/>
        <p:txBody>
          <a:bodyPr>
            <a:normAutofit/>
          </a:bodyPr>
          <a:lstStyle/>
          <a:p>
            <a:r>
              <a:rPr lang="en-US" dirty="0" smtClean="0"/>
              <a:t>Readings</a:t>
            </a:r>
          </a:p>
          <a:p>
            <a:pPr lvl="1"/>
            <a:r>
              <a:rPr lang="en-US" dirty="0" smtClean="0"/>
              <a:t>Literacy Bridge</a:t>
            </a:r>
          </a:p>
          <a:p>
            <a:pPr lvl="1"/>
            <a:r>
              <a:rPr lang="en-US" dirty="0" smtClean="0"/>
              <a:t>Village Reach</a:t>
            </a:r>
          </a:p>
          <a:p>
            <a:r>
              <a:rPr lang="en-US" dirty="0" smtClean="0"/>
              <a:t>Homework </a:t>
            </a:r>
            <a:r>
              <a:rPr lang="en-US" dirty="0" smtClean="0"/>
              <a:t>8</a:t>
            </a:r>
          </a:p>
          <a:p>
            <a:pPr lvl="1"/>
            <a:r>
              <a:rPr lang="en-US" dirty="0" smtClean="0"/>
              <a:t>ODK</a:t>
            </a:r>
          </a:p>
          <a:p>
            <a:r>
              <a:rPr lang="en-US" dirty="0" smtClean="0"/>
              <a:t>Homework 9</a:t>
            </a:r>
          </a:p>
          <a:p>
            <a:pPr lvl="1"/>
            <a:r>
              <a:rPr lang="en-US" dirty="0" smtClean="0"/>
              <a:t>TBD</a:t>
            </a:r>
            <a:endParaRPr lang="en-US" dirty="0" smtClean="0"/>
          </a:p>
          <a:p>
            <a:pPr lvl="1"/>
            <a:endParaRPr lang="en-US" dirty="0" smtClean="0"/>
          </a:p>
        </p:txBody>
      </p:sp>
      <p:sp>
        <p:nvSpPr>
          <p:cNvPr id="7" name="Content Placeholder 6"/>
          <p:cNvSpPr>
            <a:spLocks noGrp="1"/>
          </p:cNvSpPr>
          <p:nvPr>
            <p:ph sz="half" idx="2"/>
          </p:nvPr>
        </p:nvSpPr>
        <p:spPr/>
        <p:txBody>
          <a:bodyPr>
            <a:normAutofit/>
          </a:bodyPr>
          <a:lstStyle/>
          <a:p>
            <a:pPr marL="0" indent="0">
              <a:buNone/>
            </a:pP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353377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86387" y="5433483"/>
            <a:ext cx="2667000" cy="646331"/>
          </a:xfrm>
          <a:prstGeom prst="rect">
            <a:avLst/>
          </a:prstGeom>
          <a:noFill/>
        </p:spPr>
        <p:txBody>
          <a:bodyPr wrap="square" rtlCol="0">
            <a:spAutoFit/>
          </a:bodyPr>
          <a:lstStyle/>
          <a:p>
            <a:r>
              <a:rPr lang="en-US" dirty="0" smtClean="0">
                <a:solidFill>
                  <a:srgbClr val="FF0000"/>
                </a:solidFill>
              </a:rPr>
              <a:t>CSE 691, Gates </a:t>
            </a:r>
            <a:r>
              <a:rPr lang="en-US" dirty="0" smtClean="0">
                <a:solidFill>
                  <a:srgbClr val="FF0000"/>
                </a:solidFill>
              </a:rPr>
              <a:t>Commons</a:t>
            </a:r>
          </a:p>
          <a:p>
            <a:r>
              <a:rPr lang="en-US" dirty="0" smtClean="0">
                <a:solidFill>
                  <a:srgbClr val="FF0000"/>
                </a:solidFill>
              </a:rPr>
              <a:t>6:30 PM</a:t>
            </a:r>
            <a:endParaRPr lang="en-US" dirty="0">
              <a:solidFill>
                <a:srgbClr val="FF0000"/>
              </a:solidFill>
            </a:endParaRPr>
          </a:p>
        </p:txBody>
      </p:sp>
      <p:pic>
        <p:nvPicPr>
          <p:cNvPr id="1026" name="Picture 2" descr="http://images.clipartpanda.com/pizza-slice-clip-art-no-background-pizza_slice_coloring_book_colouring-1969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3387" y="5698814"/>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09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Applying the Digital Green model to health</a:t>
            </a:r>
          </a:p>
        </p:txBody>
      </p:sp>
      <p:sp>
        <p:nvSpPr>
          <p:cNvPr id="3" name="Content Placeholder 2"/>
          <p:cNvSpPr>
            <a:spLocks noGrp="1"/>
          </p:cNvSpPr>
          <p:nvPr>
            <p:ph sz="half" idx="1"/>
          </p:nvPr>
        </p:nvSpPr>
        <p:spPr/>
        <p:txBody>
          <a:bodyPr>
            <a:normAutofit fontScale="92500"/>
          </a:bodyPr>
          <a:lstStyle/>
          <a:p>
            <a:r>
              <a:rPr lang="en-US" dirty="0" smtClean="0"/>
              <a:t>Digital Green model</a:t>
            </a:r>
          </a:p>
          <a:p>
            <a:pPr lvl="1"/>
            <a:r>
              <a:rPr lang="en-US" dirty="0" smtClean="0"/>
              <a:t>Participatory process for content production</a:t>
            </a:r>
          </a:p>
          <a:p>
            <a:pPr lvl="1"/>
            <a:r>
              <a:rPr lang="en-US" dirty="0" smtClean="0"/>
              <a:t>Locally generated digital video database</a:t>
            </a:r>
          </a:p>
          <a:p>
            <a:pPr lvl="1"/>
            <a:r>
              <a:rPr lang="en-US" dirty="0" smtClean="0"/>
              <a:t>Human-mediated instruction for dissemination and training</a:t>
            </a:r>
          </a:p>
          <a:p>
            <a:pPr lvl="1"/>
            <a:r>
              <a:rPr lang="en-US" dirty="0" smtClean="0"/>
              <a:t>Regimented sequencing to initiate a new community</a:t>
            </a:r>
          </a:p>
          <a:p>
            <a:pPr lvl="1"/>
            <a:r>
              <a:rPr lang="en-US" dirty="0" smtClean="0"/>
              <a:t>Integrated performance monitoring</a:t>
            </a:r>
            <a:endParaRPr lang="en-US" dirty="0"/>
          </a:p>
        </p:txBody>
      </p:sp>
      <p:sp>
        <p:nvSpPr>
          <p:cNvPr id="4" name="Content Placeholder 3"/>
          <p:cNvSpPr>
            <a:spLocks noGrp="1"/>
          </p:cNvSpPr>
          <p:nvPr>
            <p:ph sz="half" idx="2"/>
          </p:nvPr>
        </p:nvSpPr>
        <p:spPr/>
        <p:txBody>
          <a:bodyPr>
            <a:normAutofit fontScale="92500"/>
          </a:bodyPr>
          <a:lstStyle/>
          <a:p>
            <a:endParaRPr lang="en-US"/>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30</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07335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21937"/>
            <a:ext cx="4073354" cy="253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85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Surestart</a:t>
            </a:r>
            <a:r>
              <a:rPr lang="en-US" dirty="0"/>
              <a:t> </a:t>
            </a:r>
            <a:r>
              <a:rPr lang="en-US" dirty="0" smtClean="0"/>
              <a:t>project</a:t>
            </a:r>
            <a:endParaRPr lang="en-US" dirty="0"/>
          </a:p>
        </p:txBody>
      </p:sp>
      <p:sp>
        <p:nvSpPr>
          <p:cNvPr id="7" name="Content Placeholder 6"/>
          <p:cNvSpPr>
            <a:spLocks noGrp="1"/>
          </p:cNvSpPr>
          <p:nvPr>
            <p:ph sz="half" idx="1"/>
          </p:nvPr>
        </p:nvSpPr>
        <p:spPr>
          <a:xfrm>
            <a:off x="457200" y="1536192"/>
            <a:ext cx="3657600" cy="4864608"/>
          </a:xfrm>
        </p:spPr>
        <p:txBody>
          <a:bodyPr>
            <a:normAutofit fontScale="62500" lnSpcReduction="20000"/>
          </a:bodyPr>
          <a:lstStyle/>
          <a:p>
            <a:r>
              <a:rPr lang="en-US" dirty="0" smtClean="0"/>
              <a:t>PATH led project in UP and Maharashtra</a:t>
            </a:r>
          </a:p>
          <a:p>
            <a:r>
              <a:rPr lang="en-US" dirty="0" smtClean="0"/>
              <a:t>2006-2011, BMGF Funded</a:t>
            </a:r>
          </a:p>
          <a:p>
            <a:r>
              <a:rPr lang="en-US" dirty="0" smtClean="0"/>
              <a:t>Community engagement to support maternal and newborn health</a:t>
            </a:r>
          </a:p>
          <a:p>
            <a:pPr lvl="1"/>
            <a:r>
              <a:rPr lang="en-US" dirty="0" smtClean="0"/>
              <a:t>Governance and public health interventions</a:t>
            </a:r>
          </a:p>
          <a:p>
            <a:pPr lvl="1"/>
            <a:r>
              <a:rPr lang="en-US" dirty="0" smtClean="0"/>
              <a:t>Mentoring ASHAs</a:t>
            </a:r>
          </a:p>
          <a:p>
            <a:r>
              <a:rPr lang="en-US" dirty="0" smtClean="0"/>
              <a:t>Maternal health messaging</a:t>
            </a:r>
          </a:p>
          <a:p>
            <a:pPr lvl="1"/>
            <a:r>
              <a:rPr lang="en-US" dirty="0" smtClean="0"/>
              <a:t>Danger signs</a:t>
            </a:r>
          </a:p>
          <a:p>
            <a:pPr lvl="1"/>
            <a:r>
              <a:rPr lang="en-US" dirty="0" smtClean="0"/>
              <a:t>Birth preparedness</a:t>
            </a:r>
          </a:p>
          <a:p>
            <a:pPr lvl="1"/>
            <a:r>
              <a:rPr lang="en-US" dirty="0" smtClean="0"/>
              <a:t>Thermal care</a:t>
            </a:r>
          </a:p>
          <a:p>
            <a:pPr lvl="1"/>
            <a:r>
              <a:rPr lang="en-US" dirty="0" smtClean="0"/>
              <a:t>Breast feeding</a:t>
            </a:r>
          </a:p>
          <a:p>
            <a:r>
              <a:rPr lang="en-US" dirty="0" smtClean="0"/>
              <a:t>Mothers’ group</a:t>
            </a:r>
          </a:p>
          <a:p>
            <a:pPr lvl="1"/>
            <a:r>
              <a:rPr lang="en-US" dirty="0" smtClean="0"/>
              <a:t>ASHA led group of expecting mothers</a:t>
            </a:r>
          </a:p>
          <a:p>
            <a:pPr lvl="1"/>
            <a:r>
              <a:rPr lang="en-US" dirty="0" smtClean="0"/>
              <a:t>Monthly meeting with activities</a:t>
            </a:r>
          </a:p>
          <a:p>
            <a:pPr lvl="1"/>
            <a:endParaRPr lang="en-US" dirty="0"/>
          </a:p>
        </p:txBody>
      </p:sp>
      <p:sp>
        <p:nvSpPr>
          <p:cNvPr id="8" name="Content Placeholder 7"/>
          <p:cNvSpPr>
            <a:spLocks noGrp="1"/>
          </p:cNvSpPr>
          <p:nvPr>
            <p:ph sz="half" idx="2"/>
          </p:nvPr>
        </p:nvSpPr>
        <p:spPr/>
        <p:txBody>
          <a:bodyPr>
            <a:normAutofit fontScale="625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31</a:t>
            </a:fld>
            <a:endParaRPr lang="en-US"/>
          </a:p>
        </p:txBody>
      </p:sp>
      <p:pic>
        <p:nvPicPr>
          <p:cNvPr id="9" name="Picture 8" descr="unit-surestart-communities-sabji.jpg"/>
          <p:cNvPicPr>
            <a:picLocks noChangeAspect="1"/>
          </p:cNvPicPr>
          <p:nvPr/>
        </p:nvPicPr>
        <p:blipFill>
          <a:blip r:embed="rId2" cstate="print"/>
          <a:stretch>
            <a:fillRect/>
          </a:stretch>
        </p:blipFill>
        <p:spPr>
          <a:xfrm>
            <a:off x="4419600" y="1371600"/>
            <a:ext cx="3581400" cy="2686050"/>
          </a:xfrm>
          <a:prstGeom prst="rect">
            <a:avLst/>
          </a:prstGeom>
        </p:spPr>
      </p:pic>
      <p:pic>
        <p:nvPicPr>
          <p:cNvPr id="2050" name="Picture 2" descr="Woman sitting on the floor, showing several pages of a health plan to people sitting around 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3543300" cy="218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90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n-US" dirty="0" err="1" smtClean="0"/>
              <a:t>Bacchrawan</a:t>
            </a:r>
            <a:r>
              <a:rPr lang="en-US" dirty="0" smtClean="0"/>
              <a:t>, </a:t>
            </a:r>
            <a:r>
              <a:rPr lang="en-US" dirty="0" err="1" smtClean="0"/>
              <a:t>Raebareli</a:t>
            </a:r>
            <a:r>
              <a:rPr lang="en-US" dirty="0" smtClean="0"/>
              <a:t>, UP</a:t>
            </a:r>
            <a:endParaRPr lang="en-US" dirty="0"/>
          </a:p>
        </p:txBody>
      </p:sp>
      <p:sp>
        <p:nvSpPr>
          <p:cNvPr id="7" name="Content Placeholder 6"/>
          <p:cNvSpPr>
            <a:spLocks noGrp="1"/>
          </p:cNvSpPr>
          <p:nvPr>
            <p:ph sz="half" idx="1"/>
          </p:nvPr>
        </p:nvSpPr>
        <p:spPr/>
        <p:txBody>
          <a:bodyPr>
            <a:normAutofit fontScale="77500" lnSpcReduction="20000"/>
          </a:bodyPr>
          <a:lstStyle/>
          <a:p>
            <a:r>
              <a:rPr lang="en-US" dirty="0" smtClean="0"/>
              <a:t>Gran </a:t>
            </a:r>
            <a:r>
              <a:rPr lang="en-US" dirty="0" err="1" smtClean="0"/>
              <a:t>Vikas</a:t>
            </a:r>
            <a:r>
              <a:rPr lang="en-US" dirty="0" smtClean="0"/>
              <a:t> </a:t>
            </a:r>
            <a:r>
              <a:rPr lang="en-US" dirty="0" err="1" smtClean="0"/>
              <a:t>Sanstham</a:t>
            </a:r>
            <a:endParaRPr lang="en-US" dirty="0" smtClean="0"/>
          </a:p>
          <a:p>
            <a:pPr lvl="1"/>
            <a:r>
              <a:rPr lang="en-US" dirty="0" smtClean="0"/>
              <a:t>Well established local NGO</a:t>
            </a:r>
          </a:p>
          <a:p>
            <a:pPr lvl="1"/>
            <a:r>
              <a:rPr lang="en-US" dirty="0" smtClean="0"/>
              <a:t>Active since 1977</a:t>
            </a:r>
          </a:p>
          <a:p>
            <a:pPr lvl="1"/>
            <a:r>
              <a:rPr lang="en-US" dirty="0" smtClean="0"/>
              <a:t>Demonstration site for </a:t>
            </a:r>
            <a:r>
              <a:rPr lang="en-US" dirty="0" err="1" smtClean="0"/>
              <a:t>SureStart</a:t>
            </a:r>
            <a:endParaRPr lang="en-US" dirty="0" smtClean="0"/>
          </a:p>
          <a:p>
            <a:r>
              <a:rPr lang="en-US" dirty="0" smtClean="0"/>
              <a:t>High performing district</a:t>
            </a:r>
          </a:p>
          <a:p>
            <a:r>
              <a:rPr lang="en-US" dirty="0" smtClean="0"/>
              <a:t>Project initially covered 20 villages with 54 mothers’ groups</a:t>
            </a:r>
          </a:p>
          <a:p>
            <a:r>
              <a:rPr lang="en-US" dirty="0" smtClean="0"/>
              <a:t>Direct continuation of </a:t>
            </a:r>
            <a:r>
              <a:rPr lang="en-US" dirty="0" err="1" smtClean="0"/>
              <a:t>Surestart</a:t>
            </a:r>
            <a:endParaRPr lang="en-US" dirty="0" smtClean="0"/>
          </a:p>
          <a:p>
            <a:r>
              <a:rPr lang="en-US" dirty="0" smtClean="0"/>
              <a:t>Supervisory structure already in place</a:t>
            </a:r>
          </a:p>
          <a:p>
            <a:r>
              <a:rPr lang="en-US" dirty="0" smtClean="0"/>
              <a:t>Expansion to another 80 </a:t>
            </a:r>
            <a:r>
              <a:rPr lang="en-US" dirty="0" err="1" smtClean="0"/>
              <a:t>MGs’</a:t>
            </a:r>
            <a:r>
              <a:rPr lang="en-US" dirty="0" smtClean="0"/>
              <a:t> in 2013</a:t>
            </a:r>
            <a:endParaRPr lang="en-US" dirty="0"/>
          </a:p>
        </p:txBody>
      </p:sp>
      <p:sp>
        <p:nvSpPr>
          <p:cNvPr id="8" name="Content Placeholder 7"/>
          <p:cNvSpPr>
            <a:spLocks noGrp="1"/>
          </p:cNvSpPr>
          <p:nvPr>
            <p:ph sz="half" idx="2"/>
          </p:nvPr>
        </p:nvSpPr>
        <p:spPr/>
        <p:txBody>
          <a:bodyPr>
            <a:normAutofit fontScale="775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32</a:t>
            </a:fld>
            <a:endParaRPr lang="en-US"/>
          </a:p>
        </p:txBody>
      </p:sp>
      <p:pic>
        <p:nvPicPr>
          <p:cNvPr id="9" name="Picture 4" descr="C:\Users\anderson\Desktop\Bacchawan\101___02\IMG_0005a.jpg"/>
          <p:cNvPicPr>
            <a:picLocks noChangeAspect="1" noChangeArrowheads="1"/>
          </p:cNvPicPr>
          <p:nvPr/>
        </p:nvPicPr>
        <p:blipFill>
          <a:blip r:embed="rId2" cstate="screen">
            <a:extLst>
              <a:ext uri="{28A0092B-C50C-407E-A947-70E740481C1C}">
                <a14:useLocalDpi xmlns:a14="http://schemas.microsoft.com/office/drawing/2010/main"/>
              </a:ext>
            </a:extLst>
          </a:blip>
          <a:srcRect t="10000"/>
          <a:stretch>
            <a:fillRect/>
          </a:stretch>
        </p:blipFill>
        <p:spPr bwMode="auto">
          <a:xfrm>
            <a:off x="4419600" y="3962400"/>
            <a:ext cx="3581400" cy="2450432"/>
          </a:xfrm>
          <a:prstGeom prst="rect">
            <a:avLst/>
          </a:prstGeom>
          <a:noFill/>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4793" y="1447800"/>
            <a:ext cx="2624138" cy="232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546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creation</a:t>
            </a:r>
            <a:endParaRPr lang="en-US" dirty="0"/>
          </a:p>
        </p:txBody>
      </p:sp>
      <p:sp>
        <p:nvSpPr>
          <p:cNvPr id="7" name="Content Placeholder 6"/>
          <p:cNvSpPr>
            <a:spLocks noGrp="1"/>
          </p:cNvSpPr>
          <p:nvPr>
            <p:ph sz="half" idx="1"/>
          </p:nvPr>
        </p:nvSpPr>
        <p:spPr/>
        <p:txBody>
          <a:bodyPr>
            <a:normAutofit/>
          </a:bodyPr>
          <a:lstStyle/>
          <a:p>
            <a:r>
              <a:rPr lang="en-US" dirty="0" smtClean="0"/>
              <a:t>Health messaging developed by experts</a:t>
            </a:r>
          </a:p>
          <a:p>
            <a:pPr lvl="1"/>
            <a:r>
              <a:rPr lang="en-US" dirty="0" smtClean="0"/>
              <a:t>Standard messaging that has been adopted by health organizations</a:t>
            </a:r>
          </a:p>
          <a:p>
            <a:r>
              <a:rPr lang="en-US" dirty="0" smtClean="0"/>
              <a:t>List of messages for a topic given to video team</a:t>
            </a:r>
          </a:p>
          <a:p>
            <a:pPr lvl="1"/>
            <a:r>
              <a:rPr lang="en-US" dirty="0" smtClean="0"/>
              <a:t>Messages must appear in the video</a:t>
            </a:r>
          </a:p>
          <a:p>
            <a:endParaRPr lang="en-US" dirty="0" smtClean="0"/>
          </a:p>
          <a:p>
            <a:endParaRPr lang="en-US" dirty="0"/>
          </a:p>
        </p:txBody>
      </p:sp>
      <p:sp>
        <p:nvSpPr>
          <p:cNvPr id="8" name="Content Placeholder 7"/>
          <p:cNvSpPr>
            <a:spLocks noGrp="1"/>
          </p:cNvSpPr>
          <p:nvPr>
            <p:ph sz="half" idx="2"/>
          </p:nvPr>
        </p:nvSpPr>
        <p:spPr/>
        <p:txBody>
          <a:bodyPr>
            <a:normAutofit/>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62902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488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creation</a:t>
            </a:r>
            <a:endParaRPr lang="en-US" dirty="0"/>
          </a:p>
        </p:txBody>
      </p:sp>
      <p:sp>
        <p:nvSpPr>
          <p:cNvPr id="7" name="Content Placeholder 6"/>
          <p:cNvSpPr>
            <a:spLocks noGrp="1"/>
          </p:cNvSpPr>
          <p:nvPr>
            <p:ph sz="half" idx="1"/>
          </p:nvPr>
        </p:nvSpPr>
        <p:spPr/>
        <p:txBody>
          <a:bodyPr>
            <a:normAutofit fontScale="85000" lnSpcReduction="20000"/>
          </a:bodyPr>
          <a:lstStyle/>
          <a:p>
            <a:r>
              <a:rPr lang="en-US" dirty="0" smtClean="0"/>
              <a:t>GVS employees trained in video production and editing</a:t>
            </a:r>
          </a:p>
          <a:p>
            <a:pPr lvl="1"/>
            <a:r>
              <a:rPr lang="en-US" dirty="0" smtClean="0"/>
              <a:t>No previous background</a:t>
            </a:r>
          </a:p>
          <a:p>
            <a:r>
              <a:rPr lang="en-US" dirty="0" smtClean="0"/>
              <a:t>Training includes basics of film</a:t>
            </a:r>
          </a:p>
          <a:p>
            <a:pPr lvl="1"/>
            <a:r>
              <a:rPr lang="en-US" dirty="0" smtClean="0"/>
              <a:t>Different types of shots</a:t>
            </a:r>
          </a:p>
          <a:p>
            <a:r>
              <a:rPr lang="en-US" dirty="0" smtClean="0"/>
              <a:t>Video team had creative control on videos</a:t>
            </a:r>
          </a:p>
          <a:p>
            <a:r>
              <a:rPr lang="en-US" dirty="0" smtClean="0"/>
              <a:t>Developed story lines for videos</a:t>
            </a:r>
          </a:p>
          <a:p>
            <a:r>
              <a:rPr lang="en-US" dirty="0" smtClean="0"/>
              <a:t>Initial videos produced were of high quality</a:t>
            </a:r>
          </a:p>
        </p:txBody>
      </p:sp>
      <p:sp>
        <p:nvSpPr>
          <p:cNvPr id="8" name="Content Placeholder 7"/>
          <p:cNvSpPr>
            <a:spLocks noGrp="1"/>
          </p:cNvSpPr>
          <p:nvPr>
            <p:ph sz="half" idx="2"/>
          </p:nvPr>
        </p:nvSpPr>
        <p:spPr>
          <a:xfrm>
            <a:off x="5878033" y="3408844"/>
            <a:ext cx="2808766" cy="2717319"/>
          </a:xfrm>
        </p:spPr>
        <p:txBody>
          <a:bodyPr>
            <a:normAutofit fontScale="85000" lnSpcReduction="20000"/>
          </a:bodyPr>
          <a:lstStyle/>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a:xfrm>
            <a:off x="7202923" y="6502259"/>
            <a:ext cx="1483876" cy="219216"/>
          </a:xfrm>
        </p:spPr>
        <p:txBody>
          <a:bodyPr/>
          <a:lstStyle/>
          <a:p>
            <a:fld id="{B6F15528-21DE-4FAA-801E-634DDDAF4B2B}" type="slidenum">
              <a:rPr lang="en-US" smtClean="0"/>
              <a:pPr/>
              <a:t>34</a:t>
            </a:fld>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8001" y="1371600"/>
            <a:ext cx="1858538" cy="116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819400"/>
            <a:ext cx="1848218" cy="103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868" y="4038600"/>
            <a:ext cx="1858538" cy="122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5488206"/>
            <a:ext cx="1858537" cy="121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6527" y="1388533"/>
            <a:ext cx="1761987" cy="119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31" y="2819400"/>
            <a:ext cx="1736200" cy="97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0242" y="4063523"/>
            <a:ext cx="1832378" cy="121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3983" y="5488206"/>
            <a:ext cx="1834531" cy="10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70" y="0"/>
            <a:ext cx="2135969" cy="1424292"/>
          </a:xfrm>
          <a:prstGeom prst="rect">
            <a:avLst/>
          </a:prstGeom>
          <a:ln>
            <a:noFill/>
          </a:ln>
          <a:effectLst/>
        </p:spPr>
      </p:pic>
    </p:spTree>
    <p:extLst>
      <p:ext uri="{BB962C8B-B14F-4D97-AF65-F5344CB8AC3E}">
        <p14:creationId xmlns:p14="http://schemas.microsoft.com/office/powerpoint/2010/main" val="3472475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7" name="Content Placeholder 6"/>
          <p:cNvSpPr>
            <a:spLocks noGrp="1"/>
          </p:cNvSpPr>
          <p:nvPr>
            <p:ph sz="half" idx="1"/>
          </p:nvPr>
        </p:nvSpPr>
        <p:spPr/>
        <p:txBody>
          <a:bodyPr>
            <a:normAutofit fontScale="77500" lnSpcReduction="20000"/>
          </a:bodyPr>
          <a:lstStyle/>
          <a:p>
            <a:r>
              <a:rPr lang="en-US" dirty="0" smtClean="0"/>
              <a:t>Critical to ensure accuracy of messaging</a:t>
            </a:r>
          </a:p>
          <a:p>
            <a:r>
              <a:rPr lang="en-US" dirty="0" smtClean="0"/>
              <a:t>Community advisory board created</a:t>
            </a:r>
          </a:p>
          <a:p>
            <a:pPr lvl="1"/>
            <a:r>
              <a:rPr lang="en-US" dirty="0" smtClean="0"/>
              <a:t>Health system and community membership</a:t>
            </a:r>
          </a:p>
          <a:p>
            <a:r>
              <a:rPr lang="en-US" dirty="0" smtClean="0"/>
              <a:t>Approvals</a:t>
            </a:r>
          </a:p>
          <a:p>
            <a:pPr lvl="1"/>
            <a:r>
              <a:rPr lang="en-US" dirty="0" smtClean="0"/>
              <a:t>Storyboards</a:t>
            </a:r>
          </a:p>
          <a:p>
            <a:pPr lvl="1"/>
            <a:r>
              <a:rPr lang="en-US" dirty="0" smtClean="0"/>
              <a:t>Final videos</a:t>
            </a:r>
          </a:p>
          <a:p>
            <a:pPr lvl="2"/>
            <a:r>
              <a:rPr lang="en-US" dirty="0" smtClean="0"/>
              <a:t>Community and PATH review</a:t>
            </a:r>
          </a:p>
          <a:p>
            <a:r>
              <a:rPr lang="en-US" dirty="0" smtClean="0"/>
              <a:t>Recommendations from CAB have been included in videos</a:t>
            </a:r>
          </a:p>
          <a:p>
            <a:r>
              <a:rPr lang="en-US" dirty="0" smtClean="0"/>
              <a:t>Errors in videos have been detected</a:t>
            </a:r>
            <a:endParaRPr lang="en-US" dirty="0"/>
          </a:p>
        </p:txBody>
      </p:sp>
      <p:sp>
        <p:nvSpPr>
          <p:cNvPr id="8" name="Content Placeholder 7"/>
          <p:cNvSpPr>
            <a:spLocks noGrp="1"/>
          </p:cNvSpPr>
          <p:nvPr>
            <p:ph sz="half" idx="2"/>
          </p:nvPr>
        </p:nvSpPr>
        <p:spPr/>
        <p:txBody>
          <a:bodyPr>
            <a:normAutofit fontScale="77500" lnSpcReduction="2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962400"/>
            <a:ext cx="3850028" cy="255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199"/>
            <a:ext cx="3505200" cy="251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198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ASHAs trained to use videos</a:t>
            </a:r>
          </a:p>
          <a:p>
            <a:pPr lvl="1"/>
            <a:r>
              <a:rPr lang="en-US" dirty="0" smtClean="0"/>
              <a:t>Technical training on Pico projector</a:t>
            </a:r>
          </a:p>
          <a:p>
            <a:pPr lvl="1"/>
            <a:r>
              <a:rPr lang="en-US" dirty="0" smtClean="0"/>
              <a:t>Training in facilitation</a:t>
            </a:r>
          </a:p>
          <a:p>
            <a:r>
              <a:rPr lang="en-US" dirty="0" smtClean="0"/>
              <a:t>Videos shown in existing mothers groups</a:t>
            </a:r>
          </a:p>
          <a:p>
            <a:pPr lvl="1"/>
            <a:r>
              <a:rPr lang="en-US" dirty="0" smtClean="0"/>
              <a:t>Substitute videos for learning activities</a:t>
            </a:r>
          </a:p>
          <a:p>
            <a:pPr lvl="1"/>
            <a:r>
              <a:rPr lang="en-US" dirty="0" smtClean="0"/>
              <a:t>Attempt to keep format the same</a:t>
            </a:r>
            <a:endParaRPr lang="en-US" dirty="0"/>
          </a:p>
        </p:txBody>
      </p:sp>
      <p:sp>
        <p:nvSpPr>
          <p:cNvPr id="8" name="Content Placeholder 7"/>
          <p:cNvSpPr>
            <a:spLocks noGrp="1"/>
          </p:cNvSpPr>
          <p:nvPr>
            <p:ph sz="half" idx="2"/>
          </p:nvPr>
        </p:nvSpPr>
        <p:spPr/>
        <p:txBody>
          <a:bodyPr>
            <a:normAutofit lnSpcReduction="10000"/>
          </a:bodyPr>
          <a:lstStyle/>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pic>
        <p:nvPicPr>
          <p:cNvPr id="10" name="Picture 2" descr="C:\Users\kisrael-ballard\AppData\Local\Microsoft\Windows\Temporary Internet Files\Content.Outlook\C3H02RJ4\IMG_5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725333"/>
            <a:ext cx="3383280" cy="253746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Rounded Rectangle 9"/>
          <p:cNvSpPr>
            <a:spLocks noChangeAspect="1" noChangeArrowheads="1"/>
          </p:cNvSpPr>
          <p:nvPr/>
        </p:nvSpPr>
        <p:spPr bwMode="auto">
          <a:xfrm>
            <a:off x="4876800" y="1219200"/>
            <a:ext cx="3383280" cy="2333920"/>
          </a:xfrm>
          <a:prstGeom prst="roundRect">
            <a:avLst>
              <a:gd name="adj" fmla="val 0"/>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txBody>
          <a:bodyPr/>
          <a:lstStyle>
            <a:lvl1pPr marL="284163" indent="-284163"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20000"/>
              </a:spcBef>
              <a:spcAft>
                <a:spcPct val="0"/>
              </a:spcAft>
              <a:buSzPct val="75000"/>
              <a:defRPr sz="2000">
                <a:solidFill>
                  <a:schemeClr val="tx1"/>
                </a:solidFill>
                <a:latin typeface="Calibri" pitchFamily="34" charset="0"/>
              </a:defRPr>
            </a:lvl6pPr>
            <a:lvl7pPr marL="2971800" indent="-228600" eaLnBrk="0" fontAlgn="base" hangingPunct="0">
              <a:spcBef>
                <a:spcPct val="20000"/>
              </a:spcBef>
              <a:spcAft>
                <a:spcPct val="0"/>
              </a:spcAft>
              <a:buSzPct val="75000"/>
              <a:defRPr sz="2000">
                <a:solidFill>
                  <a:schemeClr val="tx1"/>
                </a:solidFill>
                <a:latin typeface="Calibri" pitchFamily="34" charset="0"/>
              </a:defRPr>
            </a:lvl7pPr>
            <a:lvl8pPr marL="3429000" indent="-228600" eaLnBrk="0" fontAlgn="base" hangingPunct="0">
              <a:spcBef>
                <a:spcPct val="20000"/>
              </a:spcBef>
              <a:spcAft>
                <a:spcPct val="0"/>
              </a:spcAft>
              <a:buSzPct val="75000"/>
              <a:defRPr sz="2000">
                <a:solidFill>
                  <a:schemeClr val="tx1"/>
                </a:solidFill>
                <a:latin typeface="Calibri" pitchFamily="34" charset="0"/>
              </a:defRPr>
            </a:lvl8pPr>
            <a:lvl9pPr marL="3886200" indent="-228600" eaLnBrk="0" fontAlgn="base" hangingPunct="0">
              <a:spcBef>
                <a:spcPct val="20000"/>
              </a:spcBef>
              <a:spcAft>
                <a:spcPct val="0"/>
              </a:spcAft>
              <a:buSzPct val="75000"/>
              <a:defRPr sz="2000">
                <a:solidFill>
                  <a:schemeClr val="tx1"/>
                </a:solidFill>
                <a:latin typeface="Calibri" pitchFamily="34" charset="0"/>
              </a:defRPr>
            </a:lvl9pPr>
          </a:lstStyle>
          <a:p>
            <a:pPr eaLnBrk="1" fontAlgn="base" hangingPunct="1">
              <a:spcBef>
                <a:spcPct val="20000"/>
              </a:spcBef>
              <a:spcAft>
                <a:spcPct val="0"/>
              </a:spcAft>
              <a:buSzPct val="75000"/>
            </a:pPr>
            <a:endParaRPr lang="en-US" altLang="en-US" dirty="0">
              <a:solidFill>
                <a:srgbClr val="333333"/>
              </a:solidFill>
            </a:endParaRPr>
          </a:p>
        </p:txBody>
      </p:sp>
    </p:spTree>
    <p:extLst>
      <p:ext uri="{BB962C8B-B14F-4D97-AF65-F5344CB8AC3E}">
        <p14:creationId xmlns:p14="http://schemas.microsoft.com/office/powerpoint/2010/main" val="3608034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Video creation with Kodak </a:t>
            </a:r>
            <a:r>
              <a:rPr lang="en-US" dirty="0" err="1" smtClean="0"/>
              <a:t>playtouch</a:t>
            </a:r>
            <a:r>
              <a:rPr lang="en-US" dirty="0" smtClean="0"/>
              <a:t> camera</a:t>
            </a:r>
          </a:p>
          <a:p>
            <a:r>
              <a:rPr lang="en-US" dirty="0" smtClean="0"/>
              <a:t>Edit with Microsoft Movie Maker</a:t>
            </a:r>
          </a:p>
          <a:p>
            <a:pPr lvl="1"/>
            <a:r>
              <a:rPr lang="en-US" dirty="0" smtClean="0"/>
              <a:t>(sound problems)</a:t>
            </a:r>
          </a:p>
          <a:p>
            <a:r>
              <a:rPr lang="en-US" dirty="0" smtClean="0"/>
              <a:t>Video sharing for review</a:t>
            </a:r>
          </a:p>
          <a:p>
            <a:r>
              <a:rPr lang="en-US" dirty="0" smtClean="0"/>
              <a:t>Post to YouTube</a:t>
            </a:r>
          </a:p>
          <a:p>
            <a:r>
              <a:rPr lang="en-US" dirty="0" smtClean="0"/>
              <a:t>Load on Pico projector for showings</a:t>
            </a:r>
            <a:endParaRPr lang="en-US" dirty="0"/>
          </a:p>
        </p:txBody>
      </p:sp>
      <p:sp>
        <p:nvSpPr>
          <p:cNvPr id="8" name="Content Placeholder 7"/>
          <p:cNvSpPr>
            <a:spLocks noGrp="1"/>
          </p:cNvSpPr>
          <p:nvPr>
            <p:ph sz="half" idx="2"/>
          </p:nvPr>
        </p:nvSpPr>
        <p:spPr/>
        <p:txBody>
          <a:bodyPr>
            <a:normAutofit lnSpcReduction="10000"/>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1258954"/>
            <a:ext cx="1500858" cy="20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24329"/>
            <a:ext cx="1625817"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1532" y="2590800"/>
            <a:ext cx="1137085"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descr="http://www.amitbhawani.com/blog/wp-content/uploads/2010/06/Youtube-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2200" y="3505200"/>
            <a:ext cx="1833471" cy="1296321"/>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7026" y="4411251"/>
            <a:ext cx="1757363" cy="200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4953000"/>
            <a:ext cx="1964903" cy="154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777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Projecting Health Process</a:t>
            </a:r>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grpSp>
        <p:nvGrpSpPr>
          <p:cNvPr id="8" name="Group 7"/>
          <p:cNvGrpSpPr/>
          <p:nvPr/>
        </p:nvGrpSpPr>
        <p:grpSpPr>
          <a:xfrm>
            <a:off x="6306955" y="2248429"/>
            <a:ext cx="2303645" cy="4380971"/>
            <a:chOff x="6343650" y="1295400"/>
            <a:chExt cx="1524000" cy="2930236"/>
          </a:xfrm>
        </p:grpSpPr>
        <p:sp>
          <p:nvSpPr>
            <p:cNvPr id="9" name="Rectangle 8"/>
            <p:cNvSpPr/>
            <p:nvPr/>
          </p:nvSpPr>
          <p:spPr>
            <a:xfrm>
              <a:off x="6343650" y="1295400"/>
              <a:ext cx="1524000" cy="779318"/>
            </a:xfrm>
            <a:prstGeom prst="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Women </a:t>
              </a:r>
              <a:r>
                <a:rPr lang="en-US" b="1" dirty="0" smtClean="0">
                  <a:solidFill>
                    <a:schemeClr val="tx1"/>
                  </a:solidFill>
                </a:rPr>
                <a:t>identify</a:t>
              </a:r>
              <a:r>
                <a:rPr lang="en-US" dirty="0" smtClean="0">
                  <a:solidFill>
                    <a:schemeClr val="tx1"/>
                  </a:solidFill>
                </a:rPr>
                <a:t> with actors and issues in videos</a:t>
              </a:r>
              <a:endParaRPr lang="en-US" dirty="0">
                <a:solidFill>
                  <a:schemeClr val="tx1"/>
                </a:solidFill>
              </a:endParaRPr>
            </a:p>
          </p:txBody>
        </p:sp>
        <p:sp>
          <p:nvSpPr>
            <p:cNvPr id="10" name="Rectangle 9"/>
            <p:cNvSpPr/>
            <p:nvPr/>
          </p:nvSpPr>
          <p:spPr>
            <a:xfrm>
              <a:off x="6343650" y="2379518"/>
              <a:ext cx="1524000" cy="779318"/>
            </a:xfrm>
            <a:prstGeom prst="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Women </a:t>
              </a:r>
              <a:r>
                <a:rPr lang="en-US" b="1" dirty="0" smtClean="0">
                  <a:solidFill>
                    <a:schemeClr val="tx1"/>
                  </a:solidFill>
                </a:rPr>
                <a:t>discuss and share</a:t>
              </a:r>
              <a:r>
                <a:rPr lang="en-US" dirty="0" smtClean="0">
                  <a:solidFill>
                    <a:schemeClr val="tx1"/>
                  </a:solidFill>
                </a:rPr>
                <a:t> their knowledge with others</a:t>
              </a:r>
              <a:endParaRPr lang="en-US" dirty="0">
                <a:solidFill>
                  <a:schemeClr val="tx1"/>
                </a:solidFill>
              </a:endParaRPr>
            </a:p>
          </p:txBody>
        </p:sp>
        <p:sp>
          <p:nvSpPr>
            <p:cNvPr id="11" name="Left Arrow 10"/>
            <p:cNvSpPr/>
            <p:nvPr/>
          </p:nvSpPr>
          <p:spPr>
            <a:xfrm rot="16200000">
              <a:off x="6980959" y="2085109"/>
              <a:ext cx="249382" cy="228600"/>
            </a:xfrm>
            <a:prstGeom prst="lef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343650" y="3446318"/>
              <a:ext cx="1524000" cy="779318"/>
            </a:xfrm>
            <a:prstGeom prst="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Women </a:t>
              </a:r>
              <a:r>
                <a:rPr lang="en-US" b="1" dirty="0" smtClean="0">
                  <a:solidFill>
                    <a:schemeClr val="tx1"/>
                  </a:solidFill>
                </a:rPr>
                <a:t>adopt</a:t>
              </a:r>
              <a:r>
                <a:rPr lang="en-US" dirty="0" smtClean="0">
                  <a:solidFill>
                    <a:schemeClr val="tx1"/>
                  </a:solidFill>
                </a:rPr>
                <a:t> healthier behaviors and practices</a:t>
              </a:r>
              <a:endParaRPr lang="en-US" dirty="0">
                <a:solidFill>
                  <a:schemeClr val="tx1"/>
                </a:solidFill>
              </a:endParaRPr>
            </a:p>
          </p:txBody>
        </p:sp>
        <p:sp>
          <p:nvSpPr>
            <p:cNvPr id="13" name="Left Arrow 12"/>
            <p:cNvSpPr/>
            <p:nvPr/>
          </p:nvSpPr>
          <p:spPr>
            <a:xfrm rot="16200000">
              <a:off x="7019059" y="3151910"/>
              <a:ext cx="249382" cy="228600"/>
            </a:xfrm>
            <a:prstGeom prst="lef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Left Arrow 13"/>
          <p:cNvSpPr/>
          <p:nvPr/>
        </p:nvSpPr>
        <p:spPr>
          <a:xfrm rot="10800000">
            <a:off x="5334000" y="2715153"/>
            <a:ext cx="990600" cy="304800"/>
          </a:xfrm>
          <a:prstGeom prst="leftArrow">
            <a:avLst>
              <a:gd name="adj1" fmla="val 49999"/>
              <a:gd name="adj2" fmla="val 50000"/>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43000" y="2791354"/>
            <a:ext cx="3505200" cy="220093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Diagram 15"/>
          <p:cNvGraphicFramePr/>
          <p:nvPr>
            <p:extLst>
              <p:ext uri="{D42A27DB-BD31-4B8C-83A1-F6EECF244321}">
                <p14:modId xmlns:p14="http://schemas.microsoft.com/office/powerpoint/2010/main" val="186116821"/>
              </p:ext>
            </p:extLst>
          </p:nvPr>
        </p:nvGraphicFramePr>
        <p:xfrm>
          <a:off x="-1074420" y="1550969"/>
          <a:ext cx="7940040" cy="4638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8268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fontScale="90000"/>
          </a:bodyPr>
          <a:lstStyle/>
          <a:p>
            <a:r>
              <a:rPr lang="en-US" dirty="0" smtClean="0"/>
              <a:t>Overall </a:t>
            </a:r>
            <a:r>
              <a:rPr lang="en-US" dirty="0"/>
              <a:t>P</a:t>
            </a:r>
            <a:r>
              <a:rPr lang="en-US" dirty="0" smtClean="0"/>
              <a:t>roject Achievements - India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18090826"/>
              </p:ext>
            </p:extLst>
          </p:nvPr>
        </p:nvGraphicFramePr>
        <p:xfrm>
          <a:off x="304800" y="1600200"/>
          <a:ext cx="8382001" cy="5028727"/>
        </p:xfrm>
        <a:graphic>
          <a:graphicData uri="http://schemas.openxmlformats.org/drawingml/2006/table">
            <a:tbl>
              <a:tblPr firstRow="1" bandRow="1">
                <a:tableStyleId>{5C22544A-7EE6-4342-B048-85BDC9FD1C3A}</a:tableStyleId>
              </a:tblPr>
              <a:tblGrid>
                <a:gridCol w="3266515"/>
                <a:gridCol w="1664074"/>
                <a:gridCol w="1725706"/>
                <a:gridCol w="1725706"/>
              </a:tblGrid>
              <a:tr h="558880">
                <a:tc>
                  <a:txBody>
                    <a:bodyPr/>
                    <a:lstStyle/>
                    <a:p>
                      <a:pPr algn="ctr"/>
                      <a:endParaRPr lang="en-US" sz="2000" dirty="0"/>
                    </a:p>
                  </a:txBody>
                  <a:tcPr/>
                </a:tc>
                <a:tc>
                  <a:txBody>
                    <a:bodyPr/>
                    <a:lstStyle/>
                    <a:p>
                      <a:pPr algn="ctr"/>
                      <a:r>
                        <a:rPr lang="en-US" sz="2000" dirty="0" smtClean="0"/>
                        <a:t>Partner 1: GVS</a:t>
                      </a:r>
                      <a:endParaRPr lang="en-US" sz="2000" dirty="0"/>
                    </a:p>
                  </a:txBody>
                  <a:tcPr/>
                </a:tc>
                <a:tc>
                  <a:txBody>
                    <a:bodyPr/>
                    <a:lstStyle/>
                    <a:p>
                      <a:pPr algn="ctr"/>
                      <a:r>
                        <a:rPr lang="en-US" sz="2000" dirty="0" smtClean="0"/>
                        <a:t>Partner 2: NYST</a:t>
                      </a:r>
                      <a:endParaRPr lang="en-US" sz="2000" dirty="0"/>
                    </a:p>
                  </a:txBody>
                  <a:tcPr/>
                </a:tc>
                <a:tc>
                  <a:txBody>
                    <a:bodyPr/>
                    <a:lstStyle/>
                    <a:p>
                      <a:pPr algn="ctr"/>
                      <a:r>
                        <a:rPr lang="en-US" sz="2000" dirty="0" smtClean="0"/>
                        <a:t>Total</a:t>
                      </a:r>
                      <a:endParaRPr lang="en-US" sz="2000" dirty="0"/>
                    </a:p>
                  </a:txBody>
                  <a:tcPr/>
                </a:tc>
              </a:tr>
              <a:tr h="558880">
                <a:tc>
                  <a:txBody>
                    <a:bodyPr/>
                    <a:lstStyle/>
                    <a:p>
                      <a:r>
                        <a:rPr lang="en-US" sz="2000" dirty="0" smtClean="0"/>
                        <a:t>Villages implemented in</a:t>
                      </a:r>
                      <a:endParaRPr lang="en-US" sz="2000" dirty="0"/>
                    </a:p>
                  </a:txBody>
                  <a:tcPr/>
                </a:tc>
                <a:tc>
                  <a:txBody>
                    <a:bodyPr/>
                    <a:lstStyle/>
                    <a:p>
                      <a:pPr algn="r" fontAlgn="t"/>
                      <a:r>
                        <a:rPr lang="en-US" sz="2000" b="0" i="0" u="none" strike="noStrike" dirty="0">
                          <a:solidFill>
                            <a:srgbClr val="333333"/>
                          </a:solidFill>
                          <a:latin typeface="Calibri"/>
                        </a:rPr>
                        <a:t>27</a:t>
                      </a:r>
                    </a:p>
                  </a:txBody>
                  <a:tcPr marL="9525" marR="9525" marT="9525" marB="0"/>
                </a:tc>
                <a:tc>
                  <a:txBody>
                    <a:bodyPr/>
                    <a:lstStyle/>
                    <a:p>
                      <a:pPr algn="r" fontAlgn="t"/>
                      <a:r>
                        <a:rPr lang="en-US" sz="2000" b="0" i="0" u="none" strike="noStrike" dirty="0">
                          <a:solidFill>
                            <a:srgbClr val="333333"/>
                          </a:solidFill>
                          <a:latin typeface="Calibri"/>
                        </a:rPr>
                        <a:t>57</a:t>
                      </a:r>
                    </a:p>
                  </a:txBody>
                  <a:tcPr marL="9525" marR="9525" marT="9525" marB="0"/>
                </a:tc>
                <a:tc>
                  <a:txBody>
                    <a:bodyPr/>
                    <a:lstStyle/>
                    <a:p>
                      <a:pPr algn="r" fontAlgn="t"/>
                      <a:r>
                        <a:rPr lang="en-US" sz="2000" b="0" i="0" u="none" strike="noStrike" dirty="0" smtClean="0">
                          <a:solidFill>
                            <a:srgbClr val="333333"/>
                          </a:solidFill>
                          <a:latin typeface="Calibri"/>
                        </a:rPr>
                        <a:t>84</a:t>
                      </a:r>
                      <a:endParaRPr lang="en-US" sz="2000" b="0" i="0" u="none" strike="noStrike" dirty="0">
                        <a:solidFill>
                          <a:srgbClr val="333333"/>
                        </a:solidFill>
                        <a:latin typeface="Calibri"/>
                      </a:endParaRPr>
                    </a:p>
                  </a:txBody>
                  <a:tcPr marL="9525" marR="9525" marT="9525" marB="0"/>
                </a:tc>
              </a:tr>
              <a:tr h="558880">
                <a:tc>
                  <a:txBody>
                    <a:bodyPr/>
                    <a:lstStyle/>
                    <a:p>
                      <a:r>
                        <a:rPr lang="en-US" sz="2000" dirty="0" smtClean="0"/>
                        <a:t>Community health workers trained</a:t>
                      </a:r>
                      <a:endParaRPr lang="en-US" sz="2000" dirty="0"/>
                    </a:p>
                  </a:txBody>
                  <a:tcPr/>
                </a:tc>
                <a:tc>
                  <a:txBody>
                    <a:bodyPr/>
                    <a:lstStyle/>
                    <a:p>
                      <a:pPr algn="r" fontAlgn="t"/>
                      <a:r>
                        <a:rPr lang="en-US" sz="2000" b="0" i="0" u="none" strike="noStrike" dirty="0">
                          <a:solidFill>
                            <a:srgbClr val="333333"/>
                          </a:solidFill>
                          <a:latin typeface="Calibri"/>
                        </a:rPr>
                        <a:t>55</a:t>
                      </a:r>
                    </a:p>
                  </a:txBody>
                  <a:tcPr marL="9525" marR="9525" marT="9525" marB="0"/>
                </a:tc>
                <a:tc>
                  <a:txBody>
                    <a:bodyPr/>
                    <a:lstStyle/>
                    <a:p>
                      <a:pPr algn="r" fontAlgn="t"/>
                      <a:r>
                        <a:rPr lang="en-US" sz="2000" b="0" i="0" u="none" strike="noStrike" dirty="0">
                          <a:solidFill>
                            <a:srgbClr val="333333"/>
                          </a:solidFill>
                          <a:latin typeface="Calibri"/>
                        </a:rPr>
                        <a:t>81</a:t>
                      </a:r>
                    </a:p>
                  </a:txBody>
                  <a:tcPr marL="9525" marR="9525" marT="9525" marB="0"/>
                </a:tc>
                <a:tc>
                  <a:txBody>
                    <a:bodyPr/>
                    <a:lstStyle/>
                    <a:p>
                      <a:pPr algn="r" fontAlgn="t"/>
                      <a:r>
                        <a:rPr lang="en-US" sz="2000" b="0" i="0" u="none" strike="noStrike" dirty="0" smtClean="0">
                          <a:solidFill>
                            <a:srgbClr val="333333"/>
                          </a:solidFill>
                          <a:latin typeface="Calibri"/>
                        </a:rPr>
                        <a:t>136</a:t>
                      </a:r>
                      <a:endParaRPr lang="en-US" sz="2000" b="0" i="0" u="none" strike="noStrike" dirty="0">
                        <a:solidFill>
                          <a:srgbClr val="333333"/>
                        </a:solidFill>
                        <a:latin typeface="Calibri"/>
                      </a:endParaRPr>
                    </a:p>
                  </a:txBody>
                  <a:tcPr marL="9525" marR="9525" marT="9525" marB="0"/>
                </a:tc>
              </a:tr>
              <a:tr h="832247">
                <a:tc>
                  <a:txBody>
                    <a:bodyPr/>
                    <a:lstStyle/>
                    <a:p>
                      <a:r>
                        <a:rPr lang="en-US" sz="2000" dirty="0" smtClean="0"/>
                        <a:t>Number of people in video production teams trained</a:t>
                      </a:r>
                      <a:endParaRPr lang="en-US" sz="2000" dirty="0"/>
                    </a:p>
                  </a:txBody>
                  <a:tcPr/>
                </a:tc>
                <a:tc>
                  <a:txBody>
                    <a:bodyPr/>
                    <a:lstStyle/>
                    <a:p>
                      <a:pPr algn="r" fontAlgn="t"/>
                      <a:r>
                        <a:rPr lang="en-US" sz="2000" b="0" i="0" u="none" strike="noStrike" dirty="0">
                          <a:solidFill>
                            <a:srgbClr val="333333"/>
                          </a:solidFill>
                          <a:latin typeface="Calibri"/>
                        </a:rPr>
                        <a:t>8</a:t>
                      </a:r>
                    </a:p>
                  </a:txBody>
                  <a:tcPr marL="9525" marR="9525" marT="9525" marB="0"/>
                </a:tc>
                <a:tc>
                  <a:txBody>
                    <a:bodyPr/>
                    <a:lstStyle/>
                    <a:p>
                      <a:pPr algn="r" fontAlgn="t"/>
                      <a:r>
                        <a:rPr lang="en-US" sz="2000" b="0" i="0" u="none" strike="noStrike" dirty="0">
                          <a:solidFill>
                            <a:srgbClr val="333333"/>
                          </a:solidFill>
                          <a:latin typeface="Calibri"/>
                        </a:rPr>
                        <a:t>6</a:t>
                      </a:r>
                    </a:p>
                  </a:txBody>
                  <a:tcPr marL="9525" marR="9525" marT="9525" marB="0"/>
                </a:tc>
                <a:tc>
                  <a:txBody>
                    <a:bodyPr/>
                    <a:lstStyle/>
                    <a:p>
                      <a:pPr algn="r" fontAlgn="t"/>
                      <a:r>
                        <a:rPr lang="en-US" sz="2000" b="0" i="0" u="none" strike="noStrike" dirty="0" smtClean="0">
                          <a:solidFill>
                            <a:srgbClr val="333333"/>
                          </a:solidFill>
                          <a:latin typeface="Calibri"/>
                        </a:rPr>
                        <a:t>14</a:t>
                      </a:r>
                      <a:endParaRPr lang="en-US" sz="2000" b="0" i="0" u="none" strike="noStrike" dirty="0">
                        <a:solidFill>
                          <a:srgbClr val="333333"/>
                        </a:solidFill>
                        <a:latin typeface="Calibri"/>
                      </a:endParaRPr>
                    </a:p>
                  </a:txBody>
                  <a:tcPr marL="9525" marR="9525" marT="9525" marB="0"/>
                </a:tc>
              </a:tr>
              <a:tr h="558880">
                <a:tc>
                  <a:txBody>
                    <a:bodyPr/>
                    <a:lstStyle/>
                    <a:p>
                      <a:r>
                        <a:rPr lang="en-US" sz="2000" dirty="0" smtClean="0"/>
                        <a:t>Mother’s Groups</a:t>
                      </a:r>
                      <a:endParaRPr lang="en-US" sz="2000" dirty="0"/>
                    </a:p>
                  </a:txBody>
                  <a:tcPr/>
                </a:tc>
                <a:tc>
                  <a:txBody>
                    <a:bodyPr/>
                    <a:lstStyle/>
                    <a:p>
                      <a:pPr algn="r" fontAlgn="t"/>
                      <a:r>
                        <a:rPr lang="en-US" sz="2000" b="0" i="0" u="none" strike="noStrike" dirty="0">
                          <a:solidFill>
                            <a:srgbClr val="333333"/>
                          </a:solidFill>
                          <a:latin typeface="Calibri"/>
                        </a:rPr>
                        <a:t>55</a:t>
                      </a:r>
                    </a:p>
                  </a:txBody>
                  <a:tcPr marL="9525" marR="9525" marT="9525" marB="0"/>
                </a:tc>
                <a:tc>
                  <a:txBody>
                    <a:bodyPr/>
                    <a:lstStyle/>
                    <a:p>
                      <a:pPr algn="r" fontAlgn="t"/>
                      <a:r>
                        <a:rPr lang="en-US" sz="2000" b="0" i="0" u="none" strike="noStrike" dirty="0">
                          <a:solidFill>
                            <a:srgbClr val="333333"/>
                          </a:solidFill>
                          <a:latin typeface="Calibri"/>
                        </a:rPr>
                        <a:t>81</a:t>
                      </a:r>
                    </a:p>
                  </a:txBody>
                  <a:tcPr marL="9525" marR="9525" marT="9525" marB="0"/>
                </a:tc>
                <a:tc>
                  <a:txBody>
                    <a:bodyPr/>
                    <a:lstStyle/>
                    <a:p>
                      <a:pPr algn="r" fontAlgn="t"/>
                      <a:r>
                        <a:rPr lang="en-US" sz="2000" b="0" i="0" u="none" strike="noStrike" dirty="0" smtClean="0">
                          <a:solidFill>
                            <a:srgbClr val="333333"/>
                          </a:solidFill>
                          <a:latin typeface="Calibri"/>
                        </a:rPr>
                        <a:t>136</a:t>
                      </a:r>
                      <a:endParaRPr lang="en-US" sz="2000" b="0" i="0" u="none" strike="noStrike" dirty="0">
                        <a:solidFill>
                          <a:srgbClr val="333333"/>
                        </a:solidFill>
                        <a:latin typeface="Calibri"/>
                      </a:endParaRPr>
                    </a:p>
                  </a:txBody>
                  <a:tcPr marL="9525" marR="9525" marT="9525" marB="0"/>
                </a:tc>
              </a:tr>
              <a:tr h="558880">
                <a:tc>
                  <a:txBody>
                    <a:bodyPr/>
                    <a:lstStyle/>
                    <a:p>
                      <a:r>
                        <a:rPr lang="en-US" sz="2000" dirty="0" smtClean="0"/>
                        <a:t>Videos Produced</a:t>
                      </a:r>
                      <a:endParaRPr lang="en-US" sz="2000" dirty="0"/>
                    </a:p>
                  </a:txBody>
                  <a:tcPr/>
                </a:tc>
                <a:tc>
                  <a:txBody>
                    <a:bodyPr/>
                    <a:lstStyle/>
                    <a:p>
                      <a:pPr algn="r" fontAlgn="t"/>
                      <a:r>
                        <a:rPr lang="en-US" sz="2000" b="0" i="0" u="none" strike="noStrike" dirty="0">
                          <a:solidFill>
                            <a:srgbClr val="333333"/>
                          </a:solidFill>
                          <a:latin typeface="Calibri"/>
                        </a:rPr>
                        <a:t>21 </a:t>
                      </a:r>
                      <a:endParaRPr lang="en-US" sz="2000" b="0" i="0" u="none" strike="noStrike" dirty="0" smtClean="0">
                        <a:solidFill>
                          <a:srgbClr val="333333"/>
                        </a:solidFill>
                        <a:latin typeface="Calibri"/>
                      </a:endParaRPr>
                    </a:p>
                  </a:txBody>
                  <a:tcPr marL="9525" marR="9525" marT="9525" marB="0"/>
                </a:tc>
                <a:tc>
                  <a:txBody>
                    <a:bodyPr/>
                    <a:lstStyle/>
                    <a:p>
                      <a:pPr algn="r" fontAlgn="t"/>
                      <a:r>
                        <a:rPr lang="en-US" sz="2000" b="0" i="0" u="none" strike="noStrike" dirty="0">
                          <a:solidFill>
                            <a:srgbClr val="333333"/>
                          </a:solidFill>
                          <a:latin typeface="Calibri"/>
                        </a:rPr>
                        <a:t>13 </a:t>
                      </a:r>
                      <a:endParaRPr lang="en-US" sz="2000" b="0" i="0" u="none" strike="noStrike" dirty="0" smtClean="0">
                        <a:solidFill>
                          <a:srgbClr val="333333"/>
                        </a:solidFill>
                        <a:latin typeface="Calibri"/>
                      </a:endParaRPr>
                    </a:p>
                  </a:txBody>
                  <a:tcPr marL="9525" marR="9525" marT="9525" marB="0"/>
                </a:tc>
                <a:tc>
                  <a:txBody>
                    <a:bodyPr/>
                    <a:lstStyle/>
                    <a:p>
                      <a:pPr algn="r" fontAlgn="t"/>
                      <a:r>
                        <a:rPr lang="en-US" sz="2000" b="0" i="0" u="none" strike="noStrike" dirty="0" smtClean="0">
                          <a:solidFill>
                            <a:srgbClr val="333333"/>
                          </a:solidFill>
                          <a:latin typeface="Calibri"/>
                        </a:rPr>
                        <a:t>34</a:t>
                      </a:r>
                      <a:endParaRPr lang="en-US" sz="2000" b="0" i="0" u="none" strike="noStrike" dirty="0">
                        <a:solidFill>
                          <a:srgbClr val="333333"/>
                        </a:solidFill>
                        <a:latin typeface="Calibri"/>
                      </a:endParaRPr>
                    </a:p>
                  </a:txBody>
                  <a:tcPr marL="9525" marR="9525" marT="9525" marB="0"/>
                </a:tc>
              </a:tr>
              <a:tr h="558880">
                <a:tc>
                  <a:txBody>
                    <a:bodyPr/>
                    <a:lstStyle/>
                    <a:p>
                      <a:r>
                        <a:rPr lang="en-US" sz="2000" dirty="0" smtClean="0"/>
                        <a:t>Screenings</a:t>
                      </a:r>
                      <a:endParaRPr lang="en-US" sz="2000" dirty="0"/>
                    </a:p>
                  </a:txBody>
                  <a:tcPr/>
                </a:tc>
                <a:tc>
                  <a:txBody>
                    <a:bodyPr/>
                    <a:lstStyle/>
                    <a:p>
                      <a:pPr algn="r" fontAlgn="t"/>
                      <a:r>
                        <a:rPr lang="en-US" sz="2000" b="0" i="0" u="none" strike="noStrike" dirty="0" smtClean="0">
                          <a:solidFill>
                            <a:srgbClr val="333333"/>
                          </a:solidFill>
                          <a:latin typeface="Calibri"/>
                        </a:rPr>
                        <a:t>2,139</a:t>
                      </a:r>
                      <a:endParaRPr lang="en-US" sz="2000" b="0" i="0" u="none" strike="noStrike" dirty="0">
                        <a:solidFill>
                          <a:srgbClr val="333333"/>
                        </a:solidFill>
                        <a:latin typeface="Calibri"/>
                      </a:endParaRPr>
                    </a:p>
                  </a:txBody>
                  <a:tcPr marL="9525" marR="9525" marT="9525" marB="0" anchor="ctr"/>
                </a:tc>
                <a:tc>
                  <a:txBody>
                    <a:bodyPr/>
                    <a:lstStyle/>
                    <a:p>
                      <a:pPr algn="r" fontAlgn="t"/>
                      <a:r>
                        <a:rPr lang="en-US" sz="2000" b="0" i="0" u="none" strike="noStrike" dirty="0" smtClean="0">
                          <a:solidFill>
                            <a:srgbClr val="333333"/>
                          </a:solidFill>
                          <a:latin typeface="Calibri"/>
                        </a:rPr>
                        <a:t>2,100</a:t>
                      </a:r>
                      <a:endParaRPr lang="en-US" sz="2000" b="0" i="0" u="none" strike="noStrike" dirty="0">
                        <a:solidFill>
                          <a:srgbClr val="333333"/>
                        </a:solidFill>
                        <a:latin typeface="Calibri"/>
                      </a:endParaRPr>
                    </a:p>
                  </a:txBody>
                  <a:tcPr marL="9525" marR="9525" marT="9525" marB="0" anchor="ctr"/>
                </a:tc>
                <a:tc>
                  <a:txBody>
                    <a:bodyPr/>
                    <a:lstStyle/>
                    <a:p>
                      <a:pPr algn="r" fontAlgn="t"/>
                      <a:r>
                        <a:rPr lang="en-US" sz="2000" b="0" i="0" u="none" strike="noStrike" dirty="0" smtClean="0">
                          <a:solidFill>
                            <a:srgbClr val="333333"/>
                          </a:solidFill>
                          <a:latin typeface="Calibri"/>
                        </a:rPr>
                        <a:t>4,239</a:t>
                      </a:r>
                      <a:endParaRPr lang="en-US" sz="2000" b="0" i="0" u="none" strike="noStrike" dirty="0">
                        <a:solidFill>
                          <a:srgbClr val="333333"/>
                        </a:solidFill>
                        <a:latin typeface="Calibri"/>
                      </a:endParaRPr>
                    </a:p>
                  </a:txBody>
                  <a:tcPr marL="9525" marR="9525" marT="9525" marB="0" anchor="ctr"/>
                </a:tc>
              </a:tr>
              <a:tr h="558880">
                <a:tc>
                  <a:txBody>
                    <a:bodyPr/>
                    <a:lstStyle/>
                    <a:p>
                      <a:r>
                        <a:rPr lang="en-US" sz="2000" dirty="0" smtClean="0"/>
                        <a:t>Women</a:t>
                      </a:r>
                      <a:r>
                        <a:rPr lang="en-US" sz="2000" baseline="0" dirty="0" smtClean="0"/>
                        <a:t> reached by groups </a:t>
                      </a:r>
                      <a:endParaRPr lang="en-US" sz="2000" dirty="0"/>
                    </a:p>
                  </a:txBody>
                  <a:tcPr/>
                </a:tc>
                <a:tc>
                  <a:txBody>
                    <a:bodyPr/>
                    <a:lstStyle/>
                    <a:p>
                      <a:pPr algn="r" fontAlgn="t"/>
                      <a:r>
                        <a:rPr lang="en-US" sz="2000" b="0" i="0" u="none" strike="noStrike" dirty="0" smtClean="0">
                          <a:solidFill>
                            <a:srgbClr val="333333"/>
                          </a:solidFill>
                          <a:latin typeface="Calibri"/>
                        </a:rPr>
                        <a:t>10,871</a:t>
                      </a:r>
                      <a:endParaRPr lang="en-US" sz="2000" b="0" i="0" u="none" strike="noStrike" dirty="0">
                        <a:solidFill>
                          <a:srgbClr val="333333"/>
                        </a:solidFill>
                        <a:latin typeface="Calibri"/>
                      </a:endParaRPr>
                    </a:p>
                  </a:txBody>
                  <a:tcPr marL="9525" marR="9525" marT="9525" marB="0" anchor="ctr"/>
                </a:tc>
                <a:tc>
                  <a:txBody>
                    <a:bodyPr/>
                    <a:lstStyle/>
                    <a:p>
                      <a:pPr algn="r" fontAlgn="t"/>
                      <a:r>
                        <a:rPr lang="en-US" sz="2000" b="0" i="0" u="none" strike="noStrike" dirty="0" smtClean="0">
                          <a:solidFill>
                            <a:srgbClr val="333333"/>
                          </a:solidFill>
                          <a:latin typeface="Calibri"/>
                        </a:rPr>
                        <a:t>13,938</a:t>
                      </a:r>
                      <a:endParaRPr lang="en-US" sz="2000" b="0" i="0" u="none" strike="noStrike" dirty="0">
                        <a:solidFill>
                          <a:srgbClr val="333333"/>
                        </a:solidFill>
                        <a:latin typeface="Calibri"/>
                      </a:endParaRPr>
                    </a:p>
                  </a:txBody>
                  <a:tcPr marL="9525" marR="9525" marT="9525" marB="0" anchor="ctr"/>
                </a:tc>
                <a:tc>
                  <a:txBody>
                    <a:bodyPr/>
                    <a:lstStyle/>
                    <a:p>
                      <a:pPr algn="r" fontAlgn="t"/>
                      <a:r>
                        <a:rPr lang="en-US" sz="2000" b="1" i="0" u="none" strike="noStrike" dirty="0" smtClean="0">
                          <a:solidFill>
                            <a:srgbClr val="333333"/>
                          </a:solidFill>
                          <a:latin typeface="Calibri"/>
                        </a:rPr>
                        <a:t>24,809</a:t>
                      </a:r>
                      <a:endParaRPr lang="en-US" sz="2000" b="1" i="0" u="none" strike="noStrike" dirty="0">
                        <a:solidFill>
                          <a:srgbClr val="333333"/>
                        </a:solidFill>
                        <a:latin typeface="Calibri"/>
                      </a:endParaRPr>
                    </a:p>
                  </a:txBody>
                  <a:tcPr marL="9525" marR="9525" marT="9525" marB="0" anchor="ctr"/>
                </a:tc>
              </a:tr>
            </a:tbl>
          </a:graphicData>
        </a:graphic>
      </p:graphicFrame>
      <p:sp>
        <p:nvSpPr>
          <p:cNvPr id="4" name="Date Placeholder 3"/>
          <p:cNvSpPr>
            <a:spLocks noGrp="1"/>
          </p:cNvSpPr>
          <p:nvPr>
            <p:ph type="dt" sz="half" idx="10"/>
          </p:nvPr>
        </p:nvSpPr>
        <p:spPr/>
        <p:txBody>
          <a:bodyPr/>
          <a:lstStyle/>
          <a:p>
            <a:pPr>
              <a:defRPr/>
            </a:pPr>
            <a:r>
              <a:rPr lang="en-US" smtClean="0">
                <a:solidFill>
                  <a:srgbClr val="FFFFFF">
                    <a:lumMod val="85000"/>
                  </a:srgbClr>
                </a:solidFill>
              </a:rPr>
              <a:t>3/4/2015</a:t>
            </a:r>
            <a:endParaRPr lang="en-US" dirty="0">
              <a:solidFill>
                <a:srgbClr val="FFFFFF">
                  <a:lumMod val="85000"/>
                </a:srgbClr>
              </a:solidFill>
            </a:endParaRPr>
          </a:p>
        </p:txBody>
      </p:sp>
      <p:sp>
        <p:nvSpPr>
          <p:cNvPr id="5" name="Slide Number Placeholder 4"/>
          <p:cNvSpPr>
            <a:spLocks noGrp="1"/>
          </p:cNvSpPr>
          <p:nvPr>
            <p:ph type="sldNum" sz="quarter" idx="11"/>
          </p:nvPr>
        </p:nvSpPr>
        <p:spPr/>
        <p:txBody>
          <a:bodyPr/>
          <a:lstStyle/>
          <a:p>
            <a:pPr>
              <a:defRPr/>
            </a:pPr>
            <a:r>
              <a:rPr lang="en-US" dirty="0" smtClean="0">
                <a:solidFill>
                  <a:srgbClr val="FFFFFF">
                    <a:lumMod val="85000"/>
                  </a:srgbClr>
                </a:solidFill>
              </a:rPr>
              <a:t>Page </a:t>
            </a:r>
            <a:fld id="{E64A4FA6-C93F-4EC2-8402-230E7C670A09}" type="slidenum">
              <a:rPr lang="en-US" smtClean="0">
                <a:solidFill>
                  <a:srgbClr val="FFFFFF">
                    <a:lumMod val="85000"/>
                  </a:srgbClr>
                </a:solidFill>
              </a:rPr>
              <a:pPr>
                <a:defRPr/>
              </a:pPr>
              <a:t>39</a:t>
            </a:fld>
            <a:endParaRPr lang="en-US" dirty="0">
              <a:solidFill>
                <a:srgbClr val="FFFFFF">
                  <a:lumMod val="85000"/>
                </a:srgbClr>
              </a:solidFill>
            </a:endParaRPr>
          </a:p>
        </p:txBody>
      </p:sp>
      <p:sp>
        <p:nvSpPr>
          <p:cNvPr id="3" name="Footer Placeholder 2"/>
          <p:cNvSpPr>
            <a:spLocks noGrp="1"/>
          </p:cNvSpPr>
          <p:nvPr>
            <p:ph type="ftr" sz="quarter" idx="11"/>
          </p:nvPr>
        </p:nvSpPr>
        <p:spPr/>
        <p:txBody>
          <a:bodyPr/>
          <a:lstStyle/>
          <a:p>
            <a:r>
              <a:rPr lang="en-US" smtClean="0"/>
              <a:t>University of Washington, Winter 2015</a:t>
            </a:r>
            <a:endParaRPr lang="en-US"/>
          </a:p>
        </p:txBody>
      </p:sp>
    </p:spTree>
    <p:extLst>
      <p:ext uri="{BB962C8B-B14F-4D97-AF65-F5344CB8AC3E}">
        <p14:creationId xmlns:p14="http://schemas.microsoft.com/office/powerpoint/2010/main" val="777414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Change Communication</a:t>
            </a:r>
            <a:endParaRPr lang="en-US" dirty="0"/>
          </a:p>
        </p:txBody>
      </p:sp>
      <p:sp>
        <p:nvSpPr>
          <p:cNvPr id="3" name="Content Placeholder 2"/>
          <p:cNvSpPr>
            <a:spLocks noGrp="1"/>
          </p:cNvSpPr>
          <p:nvPr>
            <p:ph idx="1"/>
          </p:nvPr>
        </p:nvSpPr>
        <p:spPr>
          <a:xfrm>
            <a:off x="457200" y="1600201"/>
            <a:ext cx="8229600" cy="1371600"/>
          </a:xfrm>
        </p:spPr>
        <p:txBody>
          <a:bodyPr/>
          <a:lstStyle/>
          <a:p>
            <a:r>
              <a:rPr lang="en-US" dirty="0" smtClean="0"/>
              <a:t>Vast improvements in health possible through behavior change </a:t>
            </a:r>
            <a:endParaRPr lang="en-US" dirty="0"/>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a:p>
        </p:txBody>
      </p:sp>
      <p:cxnSp>
        <p:nvCxnSpPr>
          <p:cNvPr id="12" name="Straight Arrow Connector 11"/>
          <p:cNvCxnSpPr/>
          <p:nvPr/>
        </p:nvCxnSpPr>
        <p:spPr>
          <a:xfrm flipV="1">
            <a:off x="2167466" y="3759201"/>
            <a:ext cx="1600200" cy="6857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67466" y="4445000"/>
            <a:ext cx="16002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710266" y="3987800"/>
            <a:ext cx="9144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24666" y="3530600"/>
            <a:ext cx="914400" cy="461665"/>
          </a:xfrm>
          <a:prstGeom prst="rect">
            <a:avLst/>
          </a:prstGeom>
          <a:noFill/>
        </p:spPr>
        <p:txBody>
          <a:bodyPr wrap="square" rtlCol="0">
            <a:spAutoFit/>
          </a:bodyPr>
          <a:lstStyle/>
          <a:p>
            <a:r>
              <a:rPr lang="en-US" sz="1200" dirty="0" smtClean="0">
                <a:solidFill>
                  <a:schemeClr val="accent1">
                    <a:lumMod val="75000"/>
                  </a:schemeClr>
                </a:solidFill>
              </a:rPr>
              <a:t>Good Choice</a:t>
            </a:r>
            <a:endParaRPr lang="en-US" sz="1200" dirty="0">
              <a:solidFill>
                <a:schemeClr val="accent1">
                  <a:lumMod val="75000"/>
                </a:schemeClr>
              </a:solidFill>
            </a:endParaRPr>
          </a:p>
        </p:txBody>
      </p:sp>
      <p:sp>
        <p:nvSpPr>
          <p:cNvPr id="17" name="TextBox 16"/>
          <p:cNvSpPr txBox="1"/>
          <p:nvPr/>
        </p:nvSpPr>
        <p:spPr>
          <a:xfrm>
            <a:off x="2700866" y="4876800"/>
            <a:ext cx="914400" cy="461665"/>
          </a:xfrm>
          <a:prstGeom prst="rect">
            <a:avLst/>
          </a:prstGeom>
          <a:noFill/>
        </p:spPr>
        <p:txBody>
          <a:bodyPr wrap="square" rtlCol="0">
            <a:spAutoFit/>
          </a:bodyPr>
          <a:lstStyle/>
          <a:p>
            <a:r>
              <a:rPr lang="en-US" sz="1200" dirty="0" smtClean="0">
                <a:solidFill>
                  <a:schemeClr val="accent1">
                    <a:lumMod val="75000"/>
                  </a:schemeClr>
                </a:solidFill>
              </a:rPr>
              <a:t>Bad </a:t>
            </a:r>
          </a:p>
          <a:p>
            <a:r>
              <a:rPr lang="en-US" sz="1200" dirty="0" smtClean="0">
                <a:solidFill>
                  <a:schemeClr val="accent1">
                    <a:lumMod val="75000"/>
                  </a:schemeClr>
                </a:solidFill>
              </a:rPr>
              <a:t>Choice</a:t>
            </a:r>
            <a:endParaRPr lang="en-US" sz="1200" dirty="0">
              <a:solidFill>
                <a:schemeClr val="accent1">
                  <a:lumMod val="75000"/>
                </a:schemeClr>
              </a:solidFill>
            </a:endParaRPr>
          </a:p>
        </p:txBody>
      </p:sp>
      <p:sp>
        <p:nvSpPr>
          <p:cNvPr id="18" name="Rectangle 17"/>
          <p:cNvSpPr/>
          <p:nvPr/>
        </p:nvSpPr>
        <p:spPr>
          <a:xfrm>
            <a:off x="6282266" y="3073400"/>
            <a:ext cx="1219200" cy="6880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75000"/>
                  </a:schemeClr>
                </a:solidFill>
              </a:rPr>
              <a:t>Good Outcome</a:t>
            </a:r>
            <a:endParaRPr lang="en-US" dirty="0">
              <a:solidFill>
                <a:schemeClr val="accent1">
                  <a:lumMod val="75000"/>
                </a:schemeClr>
              </a:solidFill>
            </a:endParaRPr>
          </a:p>
        </p:txBody>
      </p:sp>
      <p:sp>
        <p:nvSpPr>
          <p:cNvPr id="19" name="Rectangle 18"/>
          <p:cNvSpPr/>
          <p:nvPr/>
        </p:nvSpPr>
        <p:spPr>
          <a:xfrm>
            <a:off x="6324600" y="4902200"/>
            <a:ext cx="1219200" cy="6880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75000"/>
                  </a:schemeClr>
                </a:solidFill>
              </a:rPr>
              <a:t>Bad Outcome</a:t>
            </a:r>
            <a:endParaRPr lang="en-US" dirty="0">
              <a:solidFill>
                <a:schemeClr val="accent1">
                  <a:lumMod val="75000"/>
                </a:schemeClr>
              </a:solidFill>
            </a:endParaRPr>
          </a:p>
        </p:txBody>
      </p:sp>
      <p:cxnSp>
        <p:nvCxnSpPr>
          <p:cNvPr id="21" name="Straight Arrow Connector 20"/>
          <p:cNvCxnSpPr/>
          <p:nvPr/>
        </p:nvCxnSpPr>
        <p:spPr>
          <a:xfrm flipV="1">
            <a:off x="4224866" y="3326515"/>
            <a:ext cx="1981200" cy="2040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224866" y="3530600"/>
            <a:ext cx="2057400" cy="1600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224866" y="3530600"/>
            <a:ext cx="1981200" cy="178646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224866" y="5317067"/>
            <a:ext cx="2057400" cy="16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767666" y="3073400"/>
            <a:ext cx="9144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67666" y="4876800"/>
            <a:ext cx="9144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39266" y="3103848"/>
            <a:ext cx="685800" cy="307777"/>
          </a:xfrm>
          <a:prstGeom prst="rect">
            <a:avLst/>
          </a:prstGeom>
          <a:noFill/>
        </p:spPr>
        <p:txBody>
          <a:bodyPr wrap="square" rtlCol="0">
            <a:spAutoFit/>
          </a:bodyPr>
          <a:lstStyle/>
          <a:p>
            <a:r>
              <a:rPr lang="en-US" sz="1400" dirty="0" smtClean="0">
                <a:solidFill>
                  <a:schemeClr val="accent1">
                    <a:lumMod val="75000"/>
                  </a:schemeClr>
                </a:solidFill>
              </a:rPr>
              <a:t>P</a:t>
            </a:r>
            <a:r>
              <a:rPr lang="en-US" sz="1400" baseline="-25000" dirty="0" smtClean="0">
                <a:solidFill>
                  <a:schemeClr val="accent1">
                    <a:lumMod val="75000"/>
                  </a:schemeClr>
                </a:solidFill>
              </a:rPr>
              <a:t>1</a:t>
            </a:r>
            <a:endParaRPr lang="en-US" sz="1400" baseline="-25000" dirty="0">
              <a:solidFill>
                <a:schemeClr val="accent1">
                  <a:lumMod val="75000"/>
                </a:schemeClr>
              </a:solidFill>
            </a:endParaRPr>
          </a:p>
        </p:txBody>
      </p:sp>
      <p:sp>
        <p:nvSpPr>
          <p:cNvPr id="34" name="TextBox 33"/>
          <p:cNvSpPr txBox="1"/>
          <p:nvPr/>
        </p:nvSpPr>
        <p:spPr>
          <a:xfrm>
            <a:off x="4690533" y="4416623"/>
            <a:ext cx="685800" cy="307777"/>
          </a:xfrm>
          <a:prstGeom prst="rect">
            <a:avLst/>
          </a:prstGeom>
          <a:noFill/>
        </p:spPr>
        <p:txBody>
          <a:bodyPr wrap="square" rtlCol="0">
            <a:spAutoFit/>
          </a:bodyPr>
          <a:lstStyle/>
          <a:p>
            <a:r>
              <a:rPr lang="en-US" sz="1400" dirty="0" smtClean="0">
                <a:solidFill>
                  <a:schemeClr val="accent1">
                    <a:lumMod val="75000"/>
                  </a:schemeClr>
                </a:solidFill>
              </a:rPr>
              <a:t>P</a:t>
            </a:r>
            <a:r>
              <a:rPr lang="en-US" sz="1400" baseline="-25000" dirty="0" smtClean="0">
                <a:solidFill>
                  <a:schemeClr val="accent1">
                    <a:lumMod val="75000"/>
                  </a:schemeClr>
                </a:solidFill>
              </a:rPr>
              <a:t>2</a:t>
            </a:r>
            <a:endParaRPr lang="en-US" sz="1400" baseline="-25000" dirty="0">
              <a:solidFill>
                <a:schemeClr val="accent1">
                  <a:lumMod val="75000"/>
                </a:schemeClr>
              </a:solidFill>
            </a:endParaRPr>
          </a:p>
        </p:txBody>
      </p:sp>
      <p:sp>
        <p:nvSpPr>
          <p:cNvPr id="35" name="TextBox 34"/>
          <p:cNvSpPr txBox="1"/>
          <p:nvPr/>
        </p:nvSpPr>
        <p:spPr>
          <a:xfrm>
            <a:off x="4796366" y="3794323"/>
            <a:ext cx="685800" cy="307777"/>
          </a:xfrm>
          <a:prstGeom prst="rect">
            <a:avLst/>
          </a:prstGeom>
          <a:noFill/>
        </p:spPr>
        <p:txBody>
          <a:bodyPr wrap="square" rtlCol="0">
            <a:spAutoFit/>
          </a:bodyPr>
          <a:lstStyle/>
          <a:p>
            <a:r>
              <a:rPr lang="en-US" sz="1400" dirty="0" smtClean="0">
                <a:solidFill>
                  <a:schemeClr val="accent1">
                    <a:lumMod val="75000"/>
                  </a:schemeClr>
                </a:solidFill>
              </a:rPr>
              <a:t>Q</a:t>
            </a:r>
            <a:r>
              <a:rPr lang="en-US" sz="1400" baseline="-25000" dirty="0" smtClean="0">
                <a:solidFill>
                  <a:schemeClr val="accent1">
                    <a:lumMod val="75000"/>
                  </a:schemeClr>
                </a:solidFill>
              </a:rPr>
              <a:t>1</a:t>
            </a:r>
            <a:endParaRPr lang="en-US" sz="1400" baseline="-25000" dirty="0">
              <a:solidFill>
                <a:schemeClr val="accent1">
                  <a:lumMod val="75000"/>
                </a:schemeClr>
              </a:solidFill>
            </a:endParaRPr>
          </a:p>
        </p:txBody>
      </p:sp>
      <p:sp>
        <p:nvSpPr>
          <p:cNvPr id="36" name="TextBox 35"/>
          <p:cNvSpPr txBox="1"/>
          <p:nvPr/>
        </p:nvSpPr>
        <p:spPr>
          <a:xfrm>
            <a:off x="4690533" y="5030688"/>
            <a:ext cx="685800" cy="307777"/>
          </a:xfrm>
          <a:prstGeom prst="rect">
            <a:avLst/>
          </a:prstGeom>
          <a:noFill/>
        </p:spPr>
        <p:txBody>
          <a:bodyPr wrap="square" rtlCol="0">
            <a:spAutoFit/>
          </a:bodyPr>
          <a:lstStyle/>
          <a:p>
            <a:r>
              <a:rPr lang="en-US" sz="1400" dirty="0" smtClean="0">
                <a:solidFill>
                  <a:schemeClr val="accent1">
                    <a:lumMod val="75000"/>
                  </a:schemeClr>
                </a:solidFill>
              </a:rPr>
              <a:t>Q</a:t>
            </a:r>
            <a:r>
              <a:rPr lang="en-US" sz="1400" baseline="-25000" dirty="0" smtClean="0">
                <a:solidFill>
                  <a:schemeClr val="accent1">
                    <a:lumMod val="75000"/>
                  </a:schemeClr>
                </a:solidFill>
              </a:rPr>
              <a:t>2</a:t>
            </a:r>
            <a:endParaRPr lang="en-US" sz="1400" baseline="-25000" dirty="0">
              <a:solidFill>
                <a:schemeClr val="accent1">
                  <a:lumMod val="75000"/>
                </a:schemeClr>
              </a:solidFill>
            </a:endParaRPr>
          </a:p>
        </p:txBody>
      </p:sp>
    </p:spTree>
    <p:extLst>
      <p:ext uri="{BB962C8B-B14F-4D97-AF65-F5344CB8AC3E}">
        <p14:creationId xmlns:p14="http://schemas.microsoft.com/office/powerpoint/2010/main" val="2796966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Projecting Health Videos</a:t>
            </a: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40</a:t>
            </a:fld>
            <a:endParaRPr lang="en-US"/>
          </a:p>
        </p:txBody>
      </p:sp>
      <p:pic>
        <p:nvPicPr>
          <p:cNvPr id="8" name="Picture 7"/>
          <p:cNvPicPr>
            <a:picLocks noChangeAspect="1"/>
          </p:cNvPicPr>
          <p:nvPr/>
        </p:nvPicPr>
        <p:blipFill>
          <a:blip r:embed="rId2"/>
          <a:stretch>
            <a:fillRect/>
          </a:stretch>
        </p:blipFill>
        <p:spPr>
          <a:xfrm>
            <a:off x="437606" y="5051904"/>
            <a:ext cx="1631993" cy="1044096"/>
          </a:xfrm>
          <a:prstGeom prst="rect">
            <a:avLst/>
          </a:prstGeom>
        </p:spPr>
      </p:pic>
      <p:sp>
        <p:nvSpPr>
          <p:cNvPr id="9" name="Rectangle 8"/>
          <p:cNvSpPr/>
          <p:nvPr/>
        </p:nvSpPr>
        <p:spPr>
          <a:xfrm>
            <a:off x="381000" y="4721235"/>
            <a:ext cx="2103140" cy="369332"/>
          </a:xfrm>
          <a:prstGeom prst="rect">
            <a:avLst/>
          </a:prstGeom>
        </p:spPr>
        <p:txBody>
          <a:bodyPr wrap="none">
            <a:spAutoFit/>
          </a:bodyPr>
          <a:lstStyle/>
          <a:p>
            <a:r>
              <a:rPr lang="en-US" b="1" dirty="0">
                <a:solidFill>
                  <a:srgbClr val="000000"/>
                </a:solidFill>
                <a:latin typeface="Calibri" panose="020F0502020204030204" pitchFamily="34" charset="0"/>
              </a:rPr>
              <a:t>Birth </a:t>
            </a:r>
            <a:r>
              <a:rPr lang="en-US" b="1" dirty="0" smtClean="0">
                <a:solidFill>
                  <a:srgbClr val="000000"/>
                </a:solidFill>
                <a:latin typeface="Calibri" panose="020F0502020204030204" pitchFamily="34" charset="0"/>
              </a:rPr>
              <a:t>preparedness</a:t>
            </a:r>
            <a:r>
              <a:rPr lang="en-US"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 </a:t>
            </a:r>
            <a:endParaRPr lang="en-US" sz="1600" b="1" dirty="0">
              <a:solidFill>
                <a:srgbClr val="000000"/>
              </a:solidFill>
              <a:latin typeface="Calibri" panose="020F0502020204030204" pitchFamily="34" charset="0"/>
            </a:endParaRPr>
          </a:p>
        </p:txBody>
      </p:sp>
      <p:sp>
        <p:nvSpPr>
          <p:cNvPr id="10" name="Rectangle 9"/>
          <p:cNvSpPr/>
          <p:nvPr/>
        </p:nvSpPr>
        <p:spPr>
          <a:xfrm>
            <a:off x="1645920" y="5094982"/>
            <a:ext cx="4572000" cy="1077218"/>
          </a:xfrm>
          <a:prstGeom prst="rect">
            <a:avLst/>
          </a:prstGeom>
        </p:spPr>
        <p:txBody>
          <a:bodyPr>
            <a:spAutoFit/>
          </a:bodyPr>
          <a:lstStyle/>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Birth preparedness overview</a:t>
            </a: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Maternal danger signs</a:t>
            </a: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Maternal nutrition</a:t>
            </a: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Newborn danger signs</a:t>
            </a:r>
            <a:endParaRPr lang="en-US" sz="1600" dirty="0">
              <a:solidFill>
                <a:srgbClr val="000000"/>
              </a:solidFill>
              <a:latin typeface="Calibri" panose="020F0502020204030204" pitchFamily="34" charset="0"/>
            </a:endParaRPr>
          </a:p>
        </p:txBody>
      </p:sp>
      <p:grpSp>
        <p:nvGrpSpPr>
          <p:cNvPr id="11" name="Group 10"/>
          <p:cNvGrpSpPr/>
          <p:nvPr/>
        </p:nvGrpSpPr>
        <p:grpSpPr>
          <a:xfrm>
            <a:off x="438901" y="1337230"/>
            <a:ext cx="4711823" cy="1302817"/>
            <a:chOff x="515101" y="2602468"/>
            <a:chExt cx="4711823" cy="1302817"/>
          </a:xfrm>
        </p:grpSpPr>
        <p:pic>
          <p:nvPicPr>
            <p:cNvPr id="12" name="Picture 11"/>
            <p:cNvPicPr>
              <a:picLocks noChangeAspect="1"/>
            </p:cNvPicPr>
            <p:nvPr/>
          </p:nvPicPr>
          <p:blipFill>
            <a:blip r:embed="rId3"/>
            <a:stretch>
              <a:fillRect/>
            </a:stretch>
          </p:blipFill>
          <p:spPr>
            <a:xfrm>
              <a:off x="589927" y="2971800"/>
              <a:ext cx="1626932" cy="933485"/>
            </a:xfrm>
            <a:prstGeom prst="rect">
              <a:avLst/>
            </a:prstGeom>
          </p:spPr>
        </p:pic>
        <p:sp>
          <p:nvSpPr>
            <p:cNvPr id="13" name="Rectangle 12"/>
            <p:cNvSpPr/>
            <p:nvPr/>
          </p:nvSpPr>
          <p:spPr>
            <a:xfrm>
              <a:off x="515101" y="2602468"/>
              <a:ext cx="1610184" cy="369332"/>
            </a:xfrm>
            <a:prstGeom prst="rect">
              <a:avLst/>
            </a:prstGeom>
          </p:spPr>
          <p:txBody>
            <a:bodyPr wrap="none">
              <a:spAutoFit/>
            </a:bodyPr>
            <a:lstStyle/>
            <a:p>
              <a:r>
                <a:rPr lang="en-US" b="1" dirty="0" smtClean="0">
                  <a:solidFill>
                    <a:srgbClr val="000000"/>
                  </a:solidFill>
                  <a:latin typeface="Calibri" panose="020F0502020204030204" pitchFamily="34" charset="0"/>
                </a:rPr>
                <a:t>Breastfeeding </a:t>
              </a:r>
              <a:r>
                <a:rPr lang="en-US" dirty="0" smtClean="0">
                  <a:solidFill>
                    <a:srgbClr val="000000"/>
                  </a:solidFill>
                  <a:latin typeface="Calibri" panose="020F0502020204030204" pitchFamily="34" charset="0"/>
                </a:rPr>
                <a:t> </a:t>
              </a:r>
              <a:endParaRPr lang="en-US" b="1" dirty="0">
                <a:solidFill>
                  <a:srgbClr val="000000"/>
                </a:solidFill>
                <a:latin typeface="Calibri" panose="020F0502020204030204" pitchFamily="34" charset="0"/>
              </a:endParaRPr>
            </a:p>
          </p:txBody>
        </p:sp>
        <p:sp>
          <p:nvSpPr>
            <p:cNvPr id="14" name="Rectangle 13"/>
            <p:cNvSpPr/>
            <p:nvPr/>
          </p:nvSpPr>
          <p:spPr>
            <a:xfrm>
              <a:off x="1905000" y="2872641"/>
              <a:ext cx="3321924" cy="830997"/>
            </a:xfrm>
            <a:prstGeom prst="rect">
              <a:avLst/>
            </a:prstGeom>
          </p:spPr>
          <p:txBody>
            <a:bodyPr wrap="square">
              <a:spAutoFit/>
            </a:bodyPr>
            <a:lstStyle/>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Optimal breastfeeding practices</a:t>
              </a:r>
              <a:endParaRPr lang="en-US" sz="1600" dirty="0">
                <a:solidFill>
                  <a:srgbClr val="000000"/>
                </a:solidFill>
                <a:latin typeface="Calibri" panose="020F0502020204030204" pitchFamily="34" charset="0"/>
              </a:endParaRP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Exclusive breastfeeding</a:t>
              </a:r>
              <a:endParaRPr lang="en-US" sz="1600" dirty="0">
                <a:solidFill>
                  <a:srgbClr val="000000"/>
                </a:solidFill>
                <a:latin typeface="Calibri" panose="020F0502020204030204" pitchFamily="34" charset="0"/>
              </a:endParaRP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LAM</a:t>
              </a:r>
              <a:endParaRPr lang="en-US" sz="1600" dirty="0">
                <a:solidFill>
                  <a:srgbClr val="000000"/>
                </a:solidFill>
                <a:effectLst/>
                <a:latin typeface="Calibri" panose="020F0502020204030204" pitchFamily="34" charset="0"/>
              </a:endParaRPr>
            </a:p>
          </p:txBody>
        </p:sp>
      </p:grpSp>
      <p:grpSp>
        <p:nvGrpSpPr>
          <p:cNvPr id="15" name="Group 14"/>
          <p:cNvGrpSpPr/>
          <p:nvPr/>
        </p:nvGrpSpPr>
        <p:grpSpPr>
          <a:xfrm>
            <a:off x="5028283" y="4724400"/>
            <a:ext cx="3810917" cy="1359932"/>
            <a:chOff x="515101" y="2602468"/>
            <a:chExt cx="3810917" cy="1359932"/>
          </a:xfrm>
        </p:grpSpPr>
        <p:pic>
          <p:nvPicPr>
            <p:cNvPr id="16" name="Picture 15"/>
            <p:cNvPicPr>
              <a:picLocks noChangeAspect="1"/>
            </p:cNvPicPr>
            <p:nvPr/>
          </p:nvPicPr>
          <p:blipFill>
            <a:blip r:embed="rId3"/>
            <a:stretch>
              <a:fillRect/>
            </a:stretch>
          </p:blipFill>
          <p:spPr>
            <a:xfrm>
              <a:off x="589927" y="3029544"/>
              <a:ext cx="1526292" cy="875741"/>
            </a:xfrm>
            <a:prstGeom prst="rect">
              <a:avLst/>
            </a:prstGeom>
          </p:spPr>
        </p:pic>
        <p:sp>
          <p:nvSpPr>
            <p:cNvPr id="17" name="Rectangle 16"/>
            <p:cNvSpPr/>
            <p:nvPr/>
          </p:nvSpPr>
          <p:spPr>
            <a:xfrm>
              <a:off x="515101" y="2602468"/>
              <a:ext cx="840295" cy="369332"/>
            </a:xfrm>
            <a:prstGeom prst="rect">
              <a:avLst/>
            </a:prstGeom>
          </p:spPr>
          <p:txBody>
            <a:bodyPr wrap="none">
              <a:spAutoFit/>
            </a:bodyPr>
            <a:lstStyle/>
            <a:p>
              <a:r>
                <a:rPr lang="en-US" b="1" dirty="0" smtClean="0">
                  <a:solidFill>
                    <a:srgbClr val="000000"/>
                  </a:solidFill>
                  <a:latin typeface="Calibri" panose="020F0502020204030204" pitchFamily="34" charset="0"/>
                </a:rPr>
                <a:t>Other </a:t>
              </a:r>
              <a:r>
                <a:rPr lang="en-US" sz="1600" dirty="0" smtClean="0">
                  <a:solidFill>
                    <a:srgbClr val="000000"/>
                  </a:solidFill>
                  <a:latin typeface="Calibri" panose="020F0502020204030204" pitchFamily="34" charset="0"/>
                </a:rPr>
                <a:t> </a:t>
              </a:r>
              <a:endParaRPr lang="en-US" sz="1600" b="1" dirty="0">
                <a:solidFill>
                  <a:srgbClr val="000000"/>
                </a:solidFill>
                <a:latin typeface="Calibri" panose="020F0502020204030204" pitchFamily="34" charset="0"/>
              </a:endParaRPr>
            </a:p>
          </p:txBody>
        </p:sp>
        <p:sp>
          <p:nvSpPr>
            <p:cNvPr id="18" name="Rectangle 17"/>
            <p:cNvSpPr/>
            <p:nvPr/>
          </p:nvSpPr>
          <p:spPr>
            <a:xfrm>
              <a:off x="1828800" y="2885182"/>
              <a:ext cx="2497218" cy="1077218"/>
            </a:xfrm>
            <a:prstGeom prst="rect">
              <a:avLst/>
            </a:prstGeom>
          </p:spPr>
          <p:txBody>
            <a:bodyPr wrap="square">
              <a:spAutoFit/>
            </a:bodyPr>
            <a:lstStyle/>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Immunizations</a:t>
              </a:r>
            </a:p>
            <a:p>
              <a:pPr marL="342900" fontAlgn="ctr">
                <a:buFont typeface="Arial" panose="020B0604020202020204" pitchFamily="34" charset="0"/>
                <a:buChar char="•"/>
              </a:pPr>
              <a:r>
                <a:rPr lang="en-US" sz="1600" dirty="0" smtClean="0">
                  <a:solidFill>
                    <a:srgbClr val="000000"/>
                  </a:solidFill>
                  <a:effectLst/>
                  <a:latin typeface="Calibri" panose="020F0502020204030204" pitchFamily="34" charset="0"/>
                </a:rPr>
                <a:t>Community-based emergency transportation systems</a:t>
              </a:r>
              <a:endParaRPr lang="en-US" sz="1600" dirty="0">
                <a:solidFill>
                  <a:srgbClr val="000000"/>
                </a:solidFill>
                <a:effectLst/>
                <a:latin typeface="Calibri" panose="020F0502020204030204" pitchFamily="34" charset="0"/>
              </a:endParaRPr>
            </a:p>
          </p:txBody>
        </p:sp>
      </p:grpSp>
      <p:grpSp>
        <p:nvGrpSpPr>
          <p:cNvPr id="19" name="Group 18"/>
          <p:cNvGrpSpPr/>
          <p:nvPr/>
        </p:nvGrpSpPr>
        <p:grpSpPr>
          <a:xfrm>
            <a:off x="413657" y="3059668"/>
            <a:ext cx="5885699" cy="1359932"/>
            <a:chOff x="413657" y="3103671"/>
            <a:chExt cx="5885699" cy="1359932"/>
          </a:xfrm>
        </p:grpSpPr>
        <p:sp>
          <p:nvSpPr>
            <p:cNvPr id="20" name="Rectangle 19"/>
            <p:cNvSpPr/>
            <p:nvPr/>
          </p:nvSpPr>
          <p:spPr>
            <a:xfrm>
              <a:off x="413657" y="3103671"/>
              <a:ext cx="1787797" cy="369332"/>
            </a:xfrm>
            <a:prstGeom prst="rect">
              <a:avLst/>
            </a:prstGeom>
          </p:spPr>
          <p:txBody>
            <a:bodyPr wrap="none">
              <a:spAutoFit/>
            </a:bodyPr>
            <a:lstStyle/>
            <a:p>
              <a:r>
                <a:rPr lang="en-US" b="1" dirty="0" smtClean="0">
                  <a:solidFill>
                    <a:srgbClr val="000000"/>
                  </a:solidFill>
                  <a:latin typeface="Calibri" panose="020F0502020204030204" pitchFamily="34" charset="0"/>
                </a:rPr>
                <a:t>Family planning </a:t>
              </a:r>
              <a:r>
                <a:rPr lang="en-US" sz="1600" dirty="0" smtClean="0">
                  <a:solidFill>
                    <a:srgbClr val="000000"/>
                  </a:solidFill>
                  <a:latin typeface="Calibri" panose="020F0502020204030204" pitchFamily="34" charset="0"/>
                </a:rPr>
                <a:t> </a:t>
              </a:r>
              <a:endParaRPr lang="en-US" sz="1600" b="1" dirty="0">
                <a:solidFill>
                  <a:srgbClr val="000000"/>
                </a:solidFill>
                <a:latin typeface="Calibri" panose="020F0502020204030204" pitchFamily="34" charset="0"/>
              </a:endParaRPr>
            </a:p>
          </p:txBody>
        </p:sp>
        <p:sp>
          <p:nvSpPr>
            <p:cNvPr id="21" name="Rectangle 20"/>
            <p:cNvSpPr/>
            <p:nvPr/>
          </p:nvSpPr>
          <p:spPr>
            <a:xfrm>
              <a:off x="1727356" y="3386385"/>
              <a:ext cx="4572000" cy="1077218"/>
            </a:xfrm>
            <a:prstGeom prst="rect">
              <a:avLst/>
            </a:prstGeom>
          </p:spPr>
          <p:txBody>
            <a:bodyPr>
              <a:spAutoFit/>
            </a:bodyPr>
            <a:lstStyle/>
            <a:p>
              <a:pPr marL="342900" fontAlgn="ctr">
                <a:buFont typeface="Arial" panose="020B0604020202020204" pitchFamily="34" charset="0"/>
                <a:buChar char="•"/>
              </a:pPr>
              <a:r>
                <a:rPr lang="en-US" sz="1600" dirty="0">
                  <a:solidFill>
                    <a:srgbClr val="000000"/>
                  </a:solidFill>
                  <a:latin typeface="Calibri" panose="020F0502020204030204" pitchFamily="34" charset="0"/>
                </a:rPr>
                <a:t>Permanent </a:t>
              </a:r>
              <a:r>
                <a:rPr lang="en-US" sz="1600" dirty="0" smtClean="0">
                  <a:solidFill>
                    <a:srgbClr val="000000"/>
                  </a:solidFill>
                  <a:latin typeface="Calibri" panose="020F0502020204030204" pitchFamily="34" charset="0"/>
                </a:rPr>
                <a:t>methods</a:t>
              </a:r>
              <a:endParaRPr lang="en-US" sz="1600" dirty="0">
                <a:solidFill>
                  <a:srgbClr val="000000"/>
                </a:solidFill>
                <a:latin typeface="Calibri" panose="020F0502020204030204" pitchFamily="34" charset="0"/>
              </a:endParaRP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Temporary methods</a:t>
              </a:r>
              <a:endParaRPr lang="en-US" sz="1600" dirty="0">
                <a:solidFill>
                  <a:srgbClr val="000000"/>
                </a:solidFill>
                <a:latin typeface="Calibri" panose="020F0502020204030204" pitchFamily="34" charset="0"/>
              </a:endParaRPr>
            </a:p>
            <a:p>
              <a:pPr marL="342900" fontAlgn="ctr">
                <a:buFont typeface="Arial" panose="020B0604020202020204" pitchFamily="34" charset="0"/>
                <a:buChar char="•"/>
              </a:pPr>
              <a:r>
                <a:rPr lang="en-US" sz="1600" dirty="0">
                  <a:solidFill>
                    <a:srgbClr val="000000"/>
                  </a:solidFill>
                  <a:latin typeface="Calibri" panose="020F0502020204030204" pitchFamily="34" charset="0"/>
                </a:rPr>
                <a:t>NSV-No s</a:t>
              </a:r>
              <a:r>
                <a:rPr lang="en-US" sz="1600" dirty="0" smtClean="0">
                  <a:solidFill>
                    <a:srgbClr val="000000"/>
                  </a:solidFill>
                  <a:latin typeface="Calibri" panose="020F0502020204030204" pitchFamily="34" charset="0"/>
                </a:rPr>
                <a:t>calpel vasectomy </a:t>
              </a: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IUCD Copper-T</a:t>
              </a:r>
              <a:endParaRPr lang="en-US" sz="1600" dirty="0">
                <a:solidFill>
                  <a:srgbClr val="000000"/>
                </a:solidFill>
                <a:effectLst/>
                <a:latin typeface="Calibri" panose="020F0502020204030204" pitchFamily="34" charset="0"/>
              </a:endParaRPr>
            </a:p>
          </p:txBody>
        </p:sp>
        <p:pic>
          <p:nvPicPr>
            <p:cNvPr id="22" name="Picture 21"/>
            <p:cNvPicPr>
              <a:picLocks noChangeAspect="1"/>
            </p:cNvPicPr>
            <p:nvPr/>
          </p:nvPicPr>
          <p:blipFill>
            <a:blip r:embed="rId4"/>
            <a:stretch>
              <a:fillRect/>
            </a:stretch>
          </p:blipFill>
          <p:spPr>
            <a:xfrm>
              <a:off x="545425" y="3493707"/>
              <a:ext cx="1555601" cy="867056"/>
            </a:xfrm>
            <a:prstGeom prst="rect">
              <a:avLst/>
            </a:prstGeom>
          </p:spPr>
        </p:pic>
      </p:grpSp>
      <p:grpSp>
        <p:nvGrpSpPr>
          <p:cNvPr id="23" name="Group 22"/>
          <p:cNvGrpSpPr/>
          <p:nvPr/>
        </p:nvGrpSpPr>
        <p:grpSpPr>
          <a:xfrm>
            <a:off x="5029200" y="1335707"/>
            <a:ext cx="3810000" cy="1251654"/>
            <a:chOff x="5028283" y="1479878"/>
            <a:chExt cx="3810000" cy="1251654"/>
          </a:xfrm>
        </p:grpSpPr>
        <p:grpSp>
          <p:nvGrpSpPr>
            <p:cNvPr id="24" name="Group 23"/>
            <p:cNvGrpSpPr/>
            <p:nvPr/>
          </p:nvGrpSpPr>
          <p:grpSpPr>
            <a:xfrm>
              <a:off x="5028283" y="1479878"/>
              <a:ext cx="3810000" cy="882322"/>
              <a:chOff x="487680" y="966907"/>
              <a:chExt cx="3810000" cy="882322"/>
            </a:xfrm>
          </p:grpSpPr>
          <p:sp>
            <p:nvSpPr>
              <p:cNvPr id="26" name="Rectangle 25"/>
              <p:cNvSpPr/>
              <p:nvPr/>
            </p:nvSpPr>
            <p:spPr>
              <a:xfrm>
                <a:off x="487680" y="966907"/>
                <a:ext cx="1532086" cy="369332"/>
              </a:xfrm>
              <a:prstGeom prst="rect">
                <a:avLst/>
              </a:prstGeom>
            </p:spPr>
            <p:txBody>
              <a:bodyPr wrap="none">
                <a:spAutoFit/>
              </a:bodyPr>
              <a:lstStyle/>
              <a:p>
                <a:r>
                  <a:rPr lang="en-US" b="1" dirty="0" smtClean="0">
                    <a:solidFill>
                      <a:srgbClr val="000000"/>
                    </a:solidFill>
                    <a:latin typeface="Calibri" panose="020F0502020204030204" pitchFamily="34" charset="0"/>
                  </a:rPr>
                  <a:t>Thermal care </a:t>
                </a:r>
                <a:r>
                  <a:rPr lang="en-US" sz="1600" dirty="0" smtClean="0">
                    <a:solidFill>
                      <a:srgbClr val="000000"/>
                    </a:solidFill>
                    <a:latin typeface="Calibri" panose="020F0502020204030204" pitchFamily="34" charset="0"/>
                  </a:rPr>
                  <a:t> </a:t>
                </a:r>
                <a:endParaRPr lang="en-US" sz="1600" b="1" dirty="0">
                  <a:solidFill>
                    <a:srgbClr val="000000"/>
                  </a:solidFill>
                  <a:latin typeface="Calibri" panose="020F0502020204030204" pitchFamily="34" charset="0"/>
                </a:endParaRPr>
              </a:p>
            </p:txBody>
          </p:sp>
          <p:sp>
            <p:nvSpPr>
              <p:cNvPr id="27" name="Rectangle 26"/>
              <p:cNvSpPr/>
              <p:nvPr/>
            </p:nvSpPr>
            <p:spPr>
              <a:xfrm>
                <a:off x="1783997" y="1264454"/>
                <a:ext cx="2513683" cy="584775"/>
              </a:xfrm>
              <a:prstGeom prst="rect">
                <a:avLst/>
              </a:prstGeom>
            </p:spPr>
            <p:txBody>
              <a:bodyPr wrap="square">
                <a:spAutoFit/>
              </a:bodyPr>
              <a:lstStyle/>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Thermal care overview</a:t>
                </a: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Delay bathing</a:t>
                </a:r>
              </a:p>
            </p:txBody>
          </p:sp>
        </p:grpSp>
        <p:pic>
          <p:nvPicPr>
            <p:cNvPr id="25" name="Picture 24"/>
            <p:cNvPicPr>
              <a:picLocks noChangeAspect="1"/>
            </p:cNvPicPr>
            <p:nvPr/>
          </p:nvPicPr>
          <p:blipFill rotWithShape="1">
            <a:blip r:embed="rId5"/>
            <a:srcRect r="3940"/>
            <a:stretch/>
          </p:blipFill>
          <p:spPr>
            <a:xfrm>
              <a:off x="5149808" y="1873546"/>
              <a:ext cx="1478676" cy="857986"/>
            </a:xfrm>
            <a:prstGeom prst="rect">
              <a:avLst/>
            </a:prstGeom>
          </p:spPr>
        </p:pic>
      </p:grpSp>
      <p:grpSp>
        <p:nvGrpSpPr>
          <p:cNvPr id="28" name="Group 27"/>
          <p:cNvGrpSpPr/>
          <p:nvPr/>
        </p:nvGrpSpPr>
        <p:grpSpPr>
          <a:xfrm>
            <a:off x="5060940" y="3108325"/>
            <a:ext cx="3702059" cy="1311274"/>
            <a:chOff x="5060940" y="3152328"/>
            <a:chExt cx="3654342" cy="1311274"/>
          </a:xfrm>
        </p:grpSpPr>
        <p:grpSp>
          <p:nvGrpSpPr>
            <p:cNvPr id="29" name="Group 28"/>
            <p:cNvGrpSpPr/>
            <p:nvPr/>
          </p:nvGrpSpPr>
          <p:grpSpPr>
            <a:xfrm>
              <a:off x="5060940" y="3152328"/>
              <a:ext cx="3654342" cy="1208694"/>
              <a:chOff x="515101" y="2602468"/>
              <a:chExt cx="3654342" cy="1208694"/>
            </a:xfrm>
          </p:grpSpPr>
          <p:sp>
            <p:nvSpPr>
              <p:cNvPr id="31" name="Rectangle 30"/>
              <p:cNvSpPr/>
              <p:nvPr/>
            </p:nvSpPr>
            <p:spPr>
              <a:xfrm>
                <a:off x="515101" y="2602468"/>
                <a:ext cx="1172516" cy="369332"/>
              </a:xfrm>
              <a:prstGeom prst="rect">
                <a:avLst/>
              </a:prstGeom>
            </p:spPr>
            <p:txBody>
              <a:bodyPr wrap="none">
                <a:spAutoFit/>
              </a:bodyPr>
              <a:lstStyle/>
              <a:p>
                <a:r>
                  <a:rPr lang="en-US" b="1" dirty="0" smtClean="0">
                    <a:solidFill>
                      <a:srgbClr val="000000"/>
                    </a:solidFill>
                    <a:latin typeface="Calibri" panose="020F0502020204030204" pitchFamily="34" charset="0"/>
                  </a:rPr>
                  <a:t>Cord care </a:t>
                </a:r>
                <a:r>
                  <a:rPr lang="en-US" sz="1600" dirty="0" smtClean="0">
                    <a:solidFill>
                      <a:srgbClr val="000000"/>
                    </a:solidFill>
                    <a:latin typeface="Calibri" panose="020F0502020204030204" pitchFamily="34" charset="0"/>
                  </a:rPr>
                  <a:t> </a:t>
                </a:r>
                <a:endParaRPr lang="en-US" sz="1600" b="1" dirty="0">
                  <a:solidFill>
                    <a:srgbClr val="000000"/>
                  </a:solidFill>
                  <a:latin typeface="Calibri" panose="020F0502020204030204" pitchFamily="34" charset="0"/>
                </a:endParaRPr>
              </a:p>
            </p:txBody>
          </p:sp>
          <p:sp>
            <p:nvSpPr>
              <p:cNvPr id="32" name="Rectangle 31"/>
              <p:cNvSpPr/>
              <p:nvPr/>
            </p:nvSpPr>
            <p:spPr>
              <a:xfrm>
                <a:off x="1778761" y="2980165"/>
                <a:ext cx="2390682" cy="830997"/>
              </a:xfrm>
              <a:prstGeom prst="rect">
                <a:avLst/>
              </a:prstGeom>
            </p:spPr>
            <p:txBody>
              <a:bodyPr wrap="square">
                <a:spAutoFit/>
              </a:bodyPr>
              <a:lstStyle/>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Cord care overview</a:t>
                </a:r>
                <a:endParaRPr lang="en-US" sz="1600" dirty="0">
                  <a:solidFill>
                    <a:srgbClr val="000000"/>
                  </a:solidFill>
                  <a:latin typeface="Calibri" panose="020F0502020204030204" pitchFamily="34" charset="0"/>
                </a:endParaRPr>
              </a:p>
              <a:p>
                <a:pPr marL="342900" fontAlgn="ctr">
                  <a:buFont typeface="Arial" panose="020B0604020202020204" pitchFamily="34" charset="0"/>
                  <a:buChar char="•"/>
                </a:pPr>
                <a:r>
                  <a:rPr lang="en-US" sz="1600" dirty="0" smtClean="0">
                    <a:solidFill>
                      <a:srgbClr val="000000"/>
                    </a:solidFill>
                    <a:latin typeface="Calibri" panose="020F0502020204030204" pitchFamily="34" charset="0"/>
                  </a:rPr>
                  <a:t>Myths and misconceptions</a:t>
                </a:r>
                <a:endParaRPr lang="en-US" sz="1600" dirty="0">
                  <a:solidFill>
                    <a:srgbClr val="000000"/>
                  </a:solidFill>
                  <a:latin typeface="Calibri" panose="020F0502020204030204" pitchFamily="34" charset="0"/>
                </a:endParaRPr>
              </a:p>
            </p:txBody>
          </p:sp>
        </p:grpSp>
        <p:pic>
          <p:nvPicPr>
            <p:cNvPr id="30" name="Picture 29"/>
            <p:cNvPicPr>
              <a:picLocks noChangeAspect="1"/>
            </p:cNvPicPr>
            <p:nvPr/>
          </p:nvPicPr>
          <p:blipFill>
            <a:blip r:embed="rId6"/>
            <a:stretch>
              <a:fillRect/>
            </a:stretch>
          </p:blipFill>
          <p:spPr>
            <a:xfrm>
              <a:off x="5181600" y="3571911"/>
              <a:ext cx="1503706" cy="891691"/>
            </a:xfrm>
            <a:prstGeom prst="rect">
              <a:avLst/>
            </a:prstGeom>
          </p:spPr>
        </p:pic>
      </p:grpSp>
    </p:spTree>
    <p:extLst>
      <p:ext uri="{BB962C8B-B14F-4D97-AF65-F5344CB8AC3E}">
        <p14:creationId xmlns:p14="http://schemas.microsoft.com/office/powerpoint/2010/main" val="1071284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962400" y="990600"/>
            <a:ext cx="1910137" cy="52058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smtClean="0">
                <a:solidFill>
                  <a:schemeClr val="tx1"/>
                </a:solidFill>
              </a:rPr>
              <a:t>Achieved through:</a:t>
            </a:r>
            <a:endParaRPr lang="en-US" sz="1400" dirty="0">
              <a:solidFill>
                <a:schemeClr val="tx1"/>
              </a:solidFill>
            </a:endParaRPr>
          </a:p>
        </p:txBody>
      </p:sp>
      <p:grpSp>
        <p:nvGrpSpPr>
          <p:cNvPr id="2" name="Group 1"/>
          <p:cNvGrpSpPr/>
          <p:nvPr/>
        </p:nvGrpSpPr>
        <p:grpSpPr>
          <a:xfrm>
            <a:off x="1905000" y="990600"/>
            <a:ext cx="1905000" cy="5205882"/>
            <a:chOff x="1905000" y="990600"/>
            <a:chExt cx="1905000" cy="5205882"/>
          </a:xfrm>
        </p:grpSpPr>
        <p:sp>
          <p:nvSpPr>
            <p:cNvPr id="33" name="Rectangle 32"/>
            <p:cNvSpPr/>
            <p:nvPr/>
          </p:nvSpPr>
          <p:spPr>
            <a:xfrm>
              <a:off x="1905000" y="990600"/>
              <a:ext cx="1905000" cy="520588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smtClean="0"/>
                <a:t>With: </a:t>
              </a:r>
              <a:endParaRPr lang="en-US" sz="1400" dirty="0"/>
            </a:p>
          </p:txBody>
        </p:sp>
        <p:grpSp>
          <p:nvGrpSpPr>
            <p:cNvPr id="4" name="Group 3"/>
            <p:cNvGrpSpPr/>
            <p:nvPr/>
          </p:nvGrpSpPr>
          <p:grpSpPr>
            <a:xfrm>
              <a:off x="2209800" y="1219200"/>
              <a:ext cx="1524000" cy="4724400"/>
              <a:chOff x="2209800" y="1219200"/>
              <a:chExt cx="1524000" cy="4724400"/>
            </a:xfrm>
          </p:grpSpPr>
          <p:sp>
            <p:nvSpPr>
              <p:cNvPr id="5" name="Oval 4"/>
              <p:cNvSpPr/>
              <p:nvPr/>
            </p:nvSpPr>
            <p:spPr>
              <a:xfrm>
                <a:off x="2209800" y="1219200"/>
                <a:ext cx="1424354" cy="10668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ASHAs</a:t>
                </a:r>
                <a:endParaRPr lang="en-US" sz="1400" dirty="0"/>
              </a:p>
            </p:txBody>
          </p:sp>
          <p:sp>
            <p:nvSpPr>
              <p:cNvPr id="6" name="Oval 5"/>
              <p:cNvSpPr/>
              <p:nvPr/>
            </p:nvSpPr>
            <p:spPr>
              <a:xfrm>
                <a:off x="2209800" y="2286000"/>
                <a:ext cx="1424354" cy="1143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t>Mothers + extended family/ support person</a:t>
                </a:r>
                <a:endParaRPr lang="en-US" sz="1200" dirty="0"/>
              </a:p>
            </p:txBody>
          </p:sp>
          <p:sp>
            <p:nvSpPr>
              <p:cNvPr id="8" name="Oval 7"/>
              <p:cNvSpPr/>
              <p:nvPr/>
            </p:nvSpPr>
            <p:spPr>
              <a:xfrm>
                <a:off x="2247900" y="3467100"/>
                <a:ext cx="1409700" cy="12866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t>Community/health care workers</a:t>
                </a:r>
              </a:p>
            </p:txBody>
          </p:sp>
          <p:sp>
            <p:nvSpPr>
              <p:cNvPr id="9" name="Oval 8"/>
              <p:cNvSpPr/>
              <p:nvPr/>
            </p:nvSpPr>
            <p:spPr>
              <a:xfrm>
                <a:off x="2247900" y="4763966"/>
                <a:ext cx="1485900" cy="117963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CBOs</a:t>
                </a:r>
                <a:endParaRPr lang="en-US" sz="1400" dirty="0"/>
              </a:p>
            </p:txBody>
          </p:sp>
        </p:grpSp>
      </p:grpSp>
      <p:sp>
        <p:nvSpPr>
          <p:cNvPr id="14" name="Rectangle 13"/>
          <p:cNvSpPr/>
          <p:nvPr/>
        </p:nvSpPr>
        <p:spPr>
          <a:xfrm>
            <a:off x="8382000" y="990600"/>
            <a:ext cx="609600" cy="5331164"/>
          </a:xfrm>
          <a:prstGeom prst="rect">
            <a:avLst/>
          </a:prstGeom>
        </p:spPr>
        <p:style>
          <a:lnRef idx="1">
            <a:schemeClr val="accent6"/>
          </a:lnRef>
          <a:fillRef idx="2">
            <a:schemeClr val="accent6"/>
          </a:fillRef>
          <a:effectRef idx="1">
            <a:schemeClr val="accent6"/>
          </a:effectRef>
          <a:fontRef idx="minor">
            <a:schemeClr val="dk1"/>
          </a:fontRef>
        </p:style>
        <p:txBody>
          <a:bodyPr vert="vert" rtlCol="0" anchor="ctr"/>
          <a:lstStyle/>
          <a:p>
            <a:pPr algn="ctr"/>
            <a:r>
              <a:rPr lang="en-US" dirty="0" smtClean="0"/>
              <a:t>Improve maternal and neonatal health in UP, India</a:t>
            </a:r>
            <a:endParaRPr lang="en-US" dirty="0"/>
          </a:p>
        </p:txBody>
      </p:sp>
      <p:sp>
        <p:nvSpPr>
          <p:cNvPr id="15" name="Rounded Rectangle 14"/>
          <p:cNvSpPr/>
          <p:nvPr/>
        </p:nvSpPr>
        <p:spPr>
          <a:xfrm>
            <a:off x="152400" y="1600200"/>
            <a:ext cx="1600200" cy="4419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Behavior change messages developed by </a:t>
            </a:r>
            <a:r>
              <a:rPr lang="en-US" b="1" u="sng" dirty="0" smtClean="0">
                <a:solidFill>
                  <a:schemeClr val="tx1"/>
                </a:solidFill>
              </a:rPr>
              <a:t>community </a:t>
            </a:r>
            <a:r>
              <a:rPr lang="en-US" dirty="0" smtClean="0">
                <a:solidFill>
                  <a:schemeClr val="tx1"/>
                </a:solidFill>
              </a:rPr>
              <a:t>delivered through an intervention package: videos, discussion in mothers groups</a:t>
            </a:r>
            <a:endParaRPr lang="en-US" dirty="0">
              <a:solidFill>
                <a:schemeClr val="tx1"/>
              </a:solidFill>
            </a:endParaRPr>
          </a:p>
        </p:txBody>
      </p:sp>
      <p:grpSp>
        <p:nvGrpSpPr>
          <p:cNvPr id="7" name="Group 6"/>
          <p:cNvGrpSpPr/>
          <p:nvPr/>
        </p:nvGrpSpPr>
        <p:grpSpPr>
          <a:xfrm>
            <a:off x="5943600" y="990600"/>
            <a:ext cx="2286000" cy="5331164"/>
            <a:chOff x="5943600" y="990600"/>
            <a:chExt cx="2286000" cy="5703332"/>
          </a:xfrm>
        </p:grpSpPr>
        <p:sp>
          <p:nvSpPr>
            <p:cNvPr id="26" name="Rectangle 25"/>
            <p:cNvSpPr/>
            <p:nvPr/>
          </p:nvSpPr>
          <p:spPr>
            <a:xfrm>
              <a:off x="5943600" y="990600"/>
              <a:ext cx="2286000" cy="570333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smtClean="0">
                  <a:solidFill>
                    <a:schemeClr val="tx1"/>
                  </a:solidFill>
                </a:rPr>
                <a:t>Resulting in increased adherence/uptake in MNH practices such as: </a:t>
              </a:r>
              <a:endParaRPr lang="en-US" sz="1400" dirty="0">
                <a:solidFill>
                  <a:schemeClr val="tx1"/>
                </a:solidFill>
              </a:endParaRPr>
            </a:p>
          </p:txBody>
        </p:sp>
        <p:sp>
          <p:nvSpPr>
            <p:cNvPr id="12" name="Rectangle 11"/>
            <p:cNvSpPr/>
            <p:nvPr/>
          </p:nvSpPr>
          <p:spPr>
            <a:xfrm>
              <a:off x="6334429" y="1676400"/>
              <a:ext cx="1590371"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Birth preparedness</a:t>
              </a:r>
              <a:endParaRPr lang="en-US" sz="1600" dirty="0"/>
            </a:p>
          </p:txBody>
        </p:sp>
        <p:sp>
          <p:nvSpPr>
            <p:cNvPr id="13" name="Rectangle 12"/>
            <p:cNvSpPr/>
            <p:nvPr/>
          </p:nvSpPr>
          <p:spPr>
            <a:xfrm>
              <a:off x="6334430" y="2505342"/>
              <a:ext cx="1551513" cy="84745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Breastfeeding practices</a:t>
              </a:r>
              <a:endParaRPr lang="en-US" sz="1600" dirty="0"/>
            </a:p>
          </p:txBody>
        </p:sp>
        <p:sp>
          <p:nvSpPr>
            <p:cNvPr id="22" name="Rectangle 21"/>
            <p:cNvSpPr/>
            <p:nvPr/>
          </p:nvSpPr>
          <p:spPr>
            <a:xfrm>
              <a:off x="6334431" y="5181600"/>
              <a:ext cx="1540545"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Family planning</a:t>
              </a:r>
              <a:endParaRPr lang="en-US" sz="1600" dirty="0"/>
            </a:p>
          </p:txBody>
        </p:sp>
        <p:sp>
          <p:nvSpPr>
            <p:cNvPr id="25" name="Rectangle 24"/>
            <p:cNvSpPr/>
            <p:nvPr/>
          </p:nvSpPr>
          <p:spPr>
            <a:xfrm>
              <a:off x="6324600" y="4343400"/>
              <a:ext cx="1540545" cy="6887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Cord Care</a:t>
              </a:r>
              <a:endParaRPr lang="en-US" sz="1600" dirty="0"/>
            </a:p>
          </p:txBody>
        </p:sp>
        <p:sp>
          <p:nvSpPr>
            <p:cNvPr id="28" name="Rectangle 27"/>
            <p:cNvSpPr/>
            <p:nvPr/>
          </p:nvSpPr>
          <p:spPr>
            <a:xfrm>
              <a:off x="6339913" y="3505200"/>
              <a:ext cx="1540545" cy="6887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Thermal Care</a:t>
              </a:r>
              <a:endParaRPr lang="en-US" sz="1600" dirty="0"/>
            </a:p>
          </p:txBody>
        </p:sp>
      </p:grpSp>
      <p:sp>
        <p:nvSpPr>
          <p:cNvPr id="24" name="Rounded Rectangle 23"/>
          <p:cNvSpPr/>
          <p:nvPr/>
        </p:nvSpPr>
        <p:spPr>
          <a:xfrm>
            <a:off x="4191000" y="1828800"/>
            <a:ext cx="1447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Improved capacity of ASHAs</a:t>
            </a:r>
            <a:endParaRPr lang="en-US" sz="1400" dirty="0"/>
          </a:p>
        </p:txBody>
      </p:sp>
      <p:sp>
        <p:nvSpPr>
          <p:cNvPr id="30" name="Rounded Rectangle 29"/>
          <p:cNvSpPr/>
          <p:nvPr/>
        </p:nvSpPr>
        <p:spPr>
          <a:xfrm>
            <a:off x="4179277" y="3048000"/>
            <a:ext cx="1447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Knowledge increased</a:t>
            </a:r>
            <a:endParaRPr lang="en-US" sz="1400" dirty="0"/>
          </a:p>
        </p:txBody>
      </p:sp>
      <p:sp>
        <p:nvSpPr>
          <p:cNvPr id="31" name="Rounded Rectangle 30"/>
          <p:cNvSpPr/>
          <p:nvPr/>
        </p:nvSpPr>
        <p:spPr>
          <a:xfrm>
            <a:off x="4193568" y="4267200"/>
            <a:ext cx="1447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Internalizing messaging to adopt behaviors</a:t>
            </a:r>
            <a:endParaRPr lang="en-US" sz="1400" dirty="0"/>
          </a:p>
        </p:txBody>
      </p:sp>
      <p:sp>
        <p:nvSpPr>
          <p:cNvPr id="23" name="Title 1"/>
          <p:cNvSpPr txBox="1">
            <a:spLocks/>
          </p:cNvSpPr>
          <p:nvPr/>
        </p:nvSpPr>
        <p:spPr>
          <a:xfrm>
            <a:off x="228600" y="76200"/>
            <a:ext cx="8229600" cy="944562"/>
          </a:xfrm>
          <a:prstGeom prst="rect">
            <a:avLst/>
          </a:prstGeom>
        </p:spPr>
        <p:txBody>
          <a:bodyPr/>
          <a:lstStyle>
            <a:lvl1pPr algn="l" rtl="0" eaLnBrk="0" fontAlgn="base" hangingPunct="0">
              <a:spcBef>
                <a:spcPct val="0"/>
              </a:spcBef>
              <a:spcAft>
                <a:spcPct val="0"/>
              </a:spcAft>
              <a:defRPr sz="3200">
                <a:solidFill>
                  <a:srgbClr val="6E928B"/>
                </a:solidFill>
                <a:latin typeface="+mj-lt"/>
                <a:ea typeface="+mj-ea"/>
                <a:cs typeface="+mj-cs"/>
              </a:defRPr>
            </a:lvl1pPr>
            <a:lvl2pPr algn="l" rtl="0" eaLnBrk="0" fontAlgn="base" hangingPunct="0">
              <a:spcBef>
                <a:spcPct val="0"/>
              </a:spcBef>
              <a:spcAft>
                <a:spcPct val="0"/>
              </a:spcAft>
              <a:defRPr sz="3200">
                <a:solidFill>
                  <a:srgbClr val="6E928B"/>
                </a:solidFill>
                <a:latin typeface="Calibri" pitchFamily="34" charset="0"/>
              </a:defRPr>
            </a:lvl2pPr>
            <a:lvl3pPr algn="l" rtl="0" eaLnBrk="0" fontAlgn="base" hangingPunct="0">
              <a:spcBef>
                <a:spcPct val="0"/>
              </a:spcBef>
              <a:spcAft>
                <a:spcPct val="0"/>
              </a:spcAft>
              <a:defRPr sz="3200">
                <a:solidFill>
                  <a:srgbClr val="6E928B"/>
                </a:solidFill>
                <a:latin typeface="Calibri" pitchFamily="34" charset="0"/>
              </a:defRPr>
            </a:lvl3pPr>
            <a:lvl4pPr algn="l" rtl="0" eaLnBrk="0" fontAlgn="base" hangingPunct="0">
              <a:spcBef>
                <a:spcPct val="0"/>
              </a:spcBef>
              <a:spcAft>
                <a:spcPct val="0"/>
              </a:spcAft>
              <a:defRPr sz="3200">
                <a:solidFill>
                  <a:srgbClr val="6E928B"/>
                </a:solidFill>
                <a:latin typeface="Calibri" pitchFamily="34" charset="0"/>
              </a:defRPr>
            </a:lvl4pPr>
            <a:lvl5pPr algn="l" rtl="0" eaLnBrk="0" fontAlgn="base" hangingPunct="0">
              <a:spcBef>
                <a:spcPct val="0"/>
              </a:spcBef>
              <a:spcAft>
                <a:spcPct val="0"/>
              </a:spcAft>
              <a:defRPr sz="3200">
                <a:solidFill>
                  <a:srgbClr val="6E928B"/>
                </a:solidFill>
                <a:latin typeface="Calibri" pitchFamily="34" charset="0"/>
              </a:defRPr>
            </a:lvl5pPr>
            <a:lvl6pPr marL="457200" algn="l" rtl="0" fontAlgn="base">
              <a:spcBef>
                <a:spcPct val="0"/>
              </a:spcBef>
              <a:spcAft>
                <a:spcPct val="0"/>
              </a:spcAft>
              <a:defRPr sz="3200">
                <a:solidFill>
                  <a:schemeClr val="accent1"/>
                </a:solidFill>
                <a:latin typeface="Calibri" pitchFamily="34" charset="0"/>
              </a:defRPr>
            </a:lvl6pPr>
            <a:lvl7pPr marL="914400" algn="l" rtl="0" fontAlgn="base">
              <a:spcBef>
                <a:spcPct val="0"/>
              </a:spcBef>
              <a:spcAft>
                <a:spcPct val="0"/>
              </a:spcAft>
              <a:defRPr sz="3200">
                <a:solidFill>
                  <a:schemeClr val="accent1"/>
                </a:solidFill>
                <a:latin typeface="Calibri" pitchFamily="34" charset="0"/>
              </a:defRPr>
            </a:lvl7pPr>
            <a:lvl8pPr marL="1371600" algn="l" rtl="0" fontAlgn="base">
              <a:spcBef>
                <a:spcPct val="0"/>
              </a:spcBef>
              <a:spcAft>
                <a:spcPct val="0"/>
              </a:spcAft>
              <a:defRPr sz="3200">
                <a:solidFill>
                  <a:schemeClr val="accent1"/>
                </a:solidFill>
                <a:latin typeface="Calibri" pitchFamily="34" charset="0"/>
              </a:defRPr>
            </a:lvl8pPr>
            <a:lvl9pPr marL="1828800" algn="l" rtl="0" fontAlgn="base">
              <a:spcBef>
                <a:spcPct val="0"/>
              </a:spcBef>
              <a:spcAft>
                <a:spcPct val="0"/>
              </a:spcAft>
              <a:defRPr sz="3200">
                <a:solidFill>
                  <a:schemeClr val="accent1"/>
                </a:solidFill>
                <a:latin typeface="Calibri" pitchFamily="34" charset="0"/>
              </a:defRPr>
            </a:lvl9pPr>
          </a:lstStyle>
          <a:p>
            <a:r>
              <a:rPr lang="en-US" kern="0" dirty="0" smtClean="0"/>
              <a:t>Projecting Health Theory of Change </a:t>
            </a:r>
            <a:endParaRPr lang="en-US" kern="0" dirty="0"/>
          </a:p>
        </p:txBody>
      </p:sp>
      <p:sp>
        <p:nvSpPr>
          <p:cNvPr id="11" name="TextBox 10"/>
          <p:cNvSpPr txBox="1"/>
          <p:nvPr/>
        </p:nvSpPr>
        <p:spPr>
          <a:xfrm>
            <a:off x="76200" y="6137098"/>
            <a:ext cx="5867400" cy="369332"/>
          </a:xfrm>
          <a:prstGeom prst="rect">
            <a:avLst/>
          </a:prstGeom>
          <a:solidFill>
            <a:schemeClr val="accent2">
              <a:lumMod val="40000"/>
              <a:lumOff val="60000"/>
            </a:schemeClr>
          </a:solidFill>
        </p:spPr>
        <p:txBody>
          <a:bodyPr wrap="square" rtlCol="0">
            <a:spAutoFit/>
          </a:bodyPr>
          <a:lstStyle/>
          <a:p>
            <a:r>
              <a:rPr lang="en-US" dirty="0" smtClean="0"/>
              <a:t>Increased acceptance of messages over time and exposure</a:t>
            </a:r>
            <a:endParaRPr lang="en-US" dirty="0"/>
          </a:p>
        </p:txBody>
      </p:sp>
      <p:sp>
        <p:nvSpPr>
          <p:cNvPr id="27" name="Right Triangle 26"/>
          <p:cNvSpPr/>
          <p:nvPr/>
        </p:nvSpPr>
        <p:spPr>
          <a:xfrm rot="13434537">
            <a:off x="5653544" y="6100041"/>
            <a:ext cx="437986" cy="438822"/>
          </a:xfrm>
          <a:prstGeom prst="rtTriangle">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r>
              <a:rPr lang="en-US" smtClean="0"/>
              <a:t>3/4/2015</a:t>
            </a:r>
            <a:endParaRPr lang="en-US"/>
          </a:p>
        </p:txBody>
      </p:sp>
      <p:sp>
        <p:nvSpPr>
          <p:cNvPr id="10" name="Footer Placeholder 9"/>
          <p:cNvSpPr>
            <a:spLocks noGrp="1"/>
          </p:cNvSpPr>
          <p:nvPr>
            <p:ph type="ftr" sz="quarter" idx="11"/>
          </p:nvPr>
        </p:nvSpPr>
        <p:spPr/>
        <p:txBody>
          <a:bodyPr/>
          <a:lstStyle/>
          <a:p>
            <a:r>
              <a:rPr lang="en-US" smtClean="0"/>
              <a:t>University of Washington, Winter 2015</a:t>
            </a:r>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17335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animBg="1"/>
      <p:bldP spid="24" grpId="0" animBg="1"/>
      <p:bldP spid="30"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Endline</a:t>
            </a:r>
            <a:r>
              <a:rPr lang="en-US" dirty="0"/>
              <a:t> Evaluation: Objectives</a:t>
            </a:r>
          </a:p>
        </p:txBody>
      </p:sp>
      <p:sp>
        <p:nvSpPr>
          <p:cNvPr id="2" name="Date Placeholder 1"/>
          <p:cNvSpPr>
            <a:spLocks noGrp="1"/>
          </p:cNvSpPr>
          <p:nvPr>
            <p:ph type="dt" sz="half" idx="10"/>
          </p:nvPr>
        </p:nvSpPr>
        <p:spPr/>
        <p:txBody>
          <a:bodyPr/>
          <a:lstStyle/>
          <a:p>
            <a:r>
              <a:rPr lang="en-US" smtClean="0"/>
              <a:t>3/4/2015</a:t>
            </a:r>
            <a:endParaRPr lang="en-US"/>
          </a:p>
        </p:txBody>
      </p:sp>
      <p:sp>
        <p:nvSpPr>
          <p:cNvPr id="3" name="Footer Placeholder 2"/>
          <p:cNvSpPr>
            <a:spLocks noGrp="1"/>
          </p:cNvSpPr>
          <p:nvPr>
            <p:ph type="ftr" sz="quarter" idx="11"/>
          </p:nvPr>
        </p:nvSpPr>
        <p:spPr/>
        <p:txBody>
          <a:bodyPr/>
          <a:lstStyle/>
          <a:p>
            <a:r>
              <a:rPr lang="en-US" smtClean="0"/>
              <a:t>University of Washington, Winter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
        <p:nvSpPr>
          <p:cNvPr id="6" name="Content Placeholder 2"/>
          <p:cNvSpPr txBox="1">
            <a:spLocks/>
          </p:cNvSpPr>
          <p:nvPr/>
        </p:nvSpPr>
        <p:spPr>
          <a:xfrm>
            <a:off x="457200" y="1524000"/>
            <a:ext cx="8229600" cy="2971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b="1" dirty="0" smtClean="0"/>
              <a:t>Primary objective:</a:t>
            </a:r>
          </a:p>
          <a:p>
            <a:pPr marL="0" indent="0">
              <a:spcBef>
                <a:spcPts val="0"/>
              </a:spcBef>
              <a:buFont typeface="Arial" panose="020B0604020202020204" pitchFamily="34" charset="0"/>
              <a:buNone/>
              <a:defRPr/>
            </a:pPr>
            <a:endParaRPr lang="en-US" sz="1100" b="1" dirty="0" smtClean="0"/>
          </a:p>
          <a:p>
            <a:pPr marL="0" indent="0">
              <a:spcBef>
                <a:spcPts val="0"/>
              </a:spcBef>
              <a:buFont typeface="Arial" panose="020B0604020202020204" pitchFamily="34" charset="0"/>
              <a:buNone/>
              <a:defRPr/>
            </a:pPr>
            <a:r>
              <a:rPr lang="en-US" sz="2800" dirty="0" smtClean="0"/>
              <a:t>To assess the effectiveness of the PH intervention in increasing knowledge and changing practices of the women between ages 18 and 45 exposed to the video messages on key maternal and neonatal health (MNH) areas.</a:t>
            </a:r>
            <a:endParaRPr lang="en-US" sz="2800" dirty="0"/>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971800" y="4047067"/>
            <a:ext cx="342732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384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Endline</a:t>
            </a:r>
            <a:r>
              <a:rPr lang="en-US" dirty="0"/>
              <a:t> Evaluation: Key Outcomes</a:t>
            </a:r>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
        <p:nvSpPr>
          <p:cNvPr id="6" name="Content Placeholder 2"/>
          <p:cNvSpPr txBox="1">
            <a:spLocks/>
          </p:cNvSpPr>
          <p:nvPr/>
        </p:nvSpPr>
        <p:spPr>
          <a:xfrm>
            <a:off x="457200" y="1295400"/>
            <a:ext cx="8229600" cy="16351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Maternal and neonatal health (MNH) areas and focus outcome indicators</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3289734010"/>
              </p:ext>
            </p:extLst>
          </p:nvPr>
        </p:nvGraphicFramePr>
        <p:xfrm>
          <a:off x="414528" y="2209800"/>
          <a:ext cx="8272272" cy="4495800"/>
        </p:xfrm>
        <a:graphic>
          <a:graphicData uri="http://schemas.openxmlformats.org/drawingml/2006/table">
            <a:tbl>
              <a:tblPr firstRow="1" bandRow="1">
                <a:tableStyleId>{5C22544A-7EE6-4342-B048-85BDC9FD1C3A}</a:tableStyleId>
              </a:tblPr>
              <a:tblGrid>
                <a:gridCol w="4767072"/>
                <a:gridCol w="3505200"/>
              </a:tblGrid>
              <a:tr h="580103">
                <a:tc>
                  <a:txBody>
                    <a:bodyPr/>
                    <a:lstStyle/>
                    <a:p>
                      <a:pPr algn="ctr"/>
                      <a:r>
                        <a:rPr lang="en-US" sz="2400" dirty="0" smtClean="0"/>
                        <a:t>Birth Preparedness</a:t>
                      </a:r>
                      <a:endParaRPr lang="en-US" sz="2400" dirty="0"/>
                    </a:p>
                  </a:txBody>
                  <a:tcPr anchor="ctr"/>
                </a:tc>
                <a:tc>
                  <a:txBody>
                    <a:bodyPr/>
                    <a:lstStyle/>
                    <a:p>
                      <a:pPr algn="ctr"/>
                      <a:r>
                        <a:rPr lang="en-US" sz="2400" dirty="0" smtClean="0"/>
                        <a:t>Breastfeeding</a:t>
                      </a:r>
                      <a:endParaRPr lang="en-US" sz="2400" dirty="0"/>
                    </a:p>
                  </a:txBody>
                  <a:tcPr anchor="ctr"/>
                </a:tc>
              </a:tr>
              <a:tr h="3915697">
                <a:tc>
                  <a:txBody>
                    <a:bodyPr/>
                    <a:lstStyle/>
                    <a:p>
                      <a:pPr marL="285750" lvl="0" indent="-285750">
                        <a:lnSpc>
                          <a:spcPct val="150000"/>
                        </a:lnSpc>
                        <a:buFont typeface="Arial" panose="020B0604020202020204" pitchFamily="34" charset="0"/>
                        <a:buChar char="•"/>
                      </a:pPr>
                      <a:r>
                        <a:rPr lang="en-US" sz="2400" dirty="0" smtClean="0"/>
                        <a:t>Identify a place to deliver</a:t>
                      </a:r>
                    </a:p>
                    <a:p>
                      <a:pPr marL="285750" lvl="0" indent="-285750">
                        <a:lnSpc>
                          <a:spcPct val="150000"/>
                        </a:lnSpc>
                        <a:buFont typeface="Arial" panose="020B0604020202020204" pitchFamily="34" charset="0"/>
                        <a:buChar char="•"/>
                      </a:pPr>
                      <a:r>
                        <a:rPr lang="en-US" sz="2400" dirty="0" smtClean="0"/>
                        <a:t>Institutional delivery</a:t>
                      </a:r>
                    </a:p>
                    <a:p>
                      <a:pPr marL="285750" lvl="0" indent="-285750">
                        <a:lnSpc>
                          <a:spcPct val="150000"/>
                        </a:lnSpc>
                        <a:buFont typeface="Arial" panose="020B0604020202020204" pitchFamily="34" charset="0"/>
                        <a:buChar char="•"/>
                      </a:pPr>
                      <a:r>
                        <a:rPr lang="en-US" sz="2400" dirty="0" smtClean="0"/>
                        <a:t>Saving money for an emergency</a:t>
                      </a:r>
                    </a:p>
                    <a:p>
                      <a:pPr marL="285750" lvl="0" indent="-285750">
                        <a:lnSpc>
                          <a:spcPct val="150000"/>
                        </a:lnSpc>
                        <a:buFont typeface="Arial" panose="020B0604020202020204" pitchFamily="34" charset="0"/>
                        <a:buChar char="•"/>
                      </a:pPr>
                      <a:r>
                        <a:rPr lang="en-US" sz="2400" dirty="0" smtClean="0"/>
                        <a:t>Planning for emergency transport</a:t>
                      </a:r>
                    </a:p>
                    <a:p>
                      <a:pPr marL="285750" lvl="0" indent="-285750">
                        <a:lnSpc>
                          <a:spcPct val="100000"/>
                        </a:lnSpc>
                        <a:buFont typeface="Arial" panose="020B0604020202020204" pitchFamily="34" charset="0"/>
                        <a:buChar char="•"/>
                      </a:pPr>
                      <a:r>
                        <a:rPr lang="en-US" sz="2400" dirty="0" smtClean="0"/>
                        <a:t>Preparing blade, thread for cord cutting</a:t>
                      </a:r>
                    </a:p>
                    <a:p>
                      <a:pPr marL="285750" lvl="0" indent="-285750">
                        <a:lnSpc>
                          <a:spcPct val="100000"/>
                        </a:lnSpc>
                        <a:buFont typeface="Arial" panose="020B0604020202020204" pitchFamily="34" charset="0"/>
                        <a:buChar char="•"/>
                      </a:pPr>
                      <a:r>
                        <a:rPr lang="en-US" sz="2400" dirty="0" smtClean="0"/>
                        <a:t>Prepare a clean cloth for wrapping baby after birth</a:t>
                      </a:r>
                    </a:p>
                  </a:txBody>
                  <a:tcPr/>
                </a:tc>
                <a:tc>
                  <a:txBody>
                    <a:bodyPr/>
                    <a:lstStyle/>
                    <a:p>
                      <a:pPr marL="342900" lvl="0" indent="-342900">
                        <a:buFont typeface="Arial" panose="020B0604020202020204" pitchFamily="34" charset="0"/>
                        <a:buChar char="•"/>
                      </a:pPr>
                      <a:r>
                        <a:rPr lang="en-US" sz="2400" dirty="0" smtClean="0"/>
                        <a:t>Gave colostrum </a:t>
                      </a:r>
                    </a:p>
                    <a:p>
                      <a:pPr marL="342900" lvl="0" indent="-342900">
                        <a:buFont typeface="Arial" panose="020B0604020202020204" pitchFamily="34" charset="0"/>
                        <a:buChar char="•"/>
                      </a:pPr>
                      <a:r>
                        <a:rPr lang="en-US" sz="2400" dirty="0" smtClean="0"/>
                        <a:t>Early initiation</a:t>
                      </a:r>
                      <a:r>
                        <a:rPr lang="en-US" sz="2400" baseline="0" dirty="0" smtClean="0"/>
                        <a:t> of breastfeeding within 1 hour of birth</a:t>
                      </a:r>
                    </a:p>
                    <a:p>
                      <a:pPr marL="342900" lvl="0" indent="-342900">
                        <a:buFont typeface="Arial" panose="020B0604020202020204" pitchFamily="34" charset="0"/>
                        <a:buChar char="•"/>
                      </a:pPr>
                      <a:r>
                        <a:rPr lang="en-US" sz="2400" baseline="0" dirty="0" smtClean="0"/>
                        <a:t>Exc</a:t>
                      </a:r>
                      <a:r>
                        <a:rPr lang="en-US" sz="2400" dirty="0" smtClean="0"/>
                        <a:t>lusively breastfed for 6 months</a:t>
                      </a:r>
                    </a:p>
                    <a:p>
                      <a:endParaRPr lang="en-US" sz="2400" dirty="0"/>
                    </a:p>
                  </a:txBody>
                  <a:tcPr/>
                </a:tc>
              </a:tr>
            </a:tbl>
          </a:graphicData>
        </a:graphic>
      </p:graphicFrame>
    </p:spTree>
    <p:extLst>
      <p:ext uri="{BB962C8B-B14F-4D97-AF65-F5344CB8AC3E}">
        <p14:creationId xmlns:p14="http://schemas.microsoft.com/office/powerpoint/2010/main" val="4154530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Endline</a:t>
            </a:r>
            <a:r>
              <a:rPr lang="en-US" dirty="0"/>
              <a:t> Evaluation: Key Outcomes</a:t>
            </a:r>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graphicFrame>
        <p:nvGraphicFramePr>
          <p:cNvPr id="6" name="Content Placeholder 6"/>
          <p:cNvGraphicFramePr>
            <a:graphicFrameLocks/>
          </p:cNvGraphicFramePr>
          <p:nvPr>
            <p:extLst>
              <p:ext uri="{D42A27DB-BD31-4B8C-83A1-F6EECF244321}">
                <p14:modId xmlns:p14="http://schemas.microsoft.com/office/powerpoint/2010/main" val="2677358038"/>
              </p:ext>
            </p:extLst>
          </p:nvPr>
        </p:nvGraphicFramePr>
        <p:xfrm>
          <a:off x="457200" y="1692512"/>
          <a:ext cx="8229600" cy="4632088"/>
        </p:xfrm>
        <a:graphic>
          <a:graphicData uri="http://schemas.openxmlformats.org/drawingml/2006/table">
            <a:tbl>
              <a:tblPr firstRow="1" bandRow="1">
                <a:tableStyleId>{5C22544A-7EE6-4342-B048-85BDC9FD1C3A}</a:tableStyleId>
              </a:tblPr>
              <a:tblGrid>
                <a:gridCol w="2743200"/>
                <a:gridCol w="2743200"/>
                <a:gridCol w="2743200"/>
              </a:tblGrid>
              <a:tr h="838200">
                <a:tc>
                  <a:txBody>
                    <a:bodyPr/>
                    <a:lstStyle/>
                    <a:p>
                      <a:pPr algn="ctr"/>
                      <a:r>
                        <a:rPr lang="en-US" sz="2400" dirty="0" smtClean="0"/>
                        <a:t>Thermal</a:t>
                      </a:r>
                      <a:r>
                        <a:rPr lang="en-US" sz="2400" baseline="0" dirty="0" smtClean="0"/>
                        <a:t> Care</a:t>
                      </a:r>
                      <a:endParaRPr lang="en-US" sz="2400" dirty="0"/>
                    </a:p>
                  </a:txBody>
                  <a:tcPr anchor="ctr"/>
                </a:tc>
                <a:tc>
                  <a:txBody>
                    <a:bodyPr/>
                    <a:lstStyle/>
                    <a:p>
                      <a:pPr algn="ctr"/>
                      <a:r>
                        <a:rPr lang="en-US" sz="2400" dirty="0" smtClean="0"/>
                        <a:t>Cord Care</a:t>
                      </a:r>
                      <a:endParaRPr lang="en-US" sz="2400" dirty="0"/>
                    </a:p>
                  </a:txBody>
                  <a:tcPr anchor="ctr"/>
                </a:tc>
                <a:tc>
                  <a:txBody>
                    <a:bodyPr/>
                    <a:lstStyle/>
                    <a:p>
                      <a:pPr algn="ctr"/>
                      <a:r>
                        <a:rPr lang="en-US" sz="2400" dirty="0" smtClean="0"/>
                        <a:t>Family Planning</a:t>
                      </a:r>
                      <a:endParaRPr lang="en-US" sz="2400" dirty="0"/>
                    </a:p>
                  </a:txBody>
                  <a:tcPr anchor="ctr"/>
                </a:tc>
              </a:tr>
              <a:tr h="3793888">
                <a:tc>
                  <a:txBody>
                    <a:bodyPr/>
                    <a:lstStyle/>
                    <a:p>
                      <a:pPr marL="0" lvl="0" indent="0">
                        <a:buFont typeface="Arial" panose="020B0604020202020204" pitchFamily="34" charset="0"/>
                        <a:buNone/>
                      </a:pPr>
                      <a:endParaRPr lang="en-US" sz="2400" kern="0" dirty="0" smtClean="0"/>
                    </a:p>
                    <a:p>
                      <a:pPr marL="342900" lvl="0" indent="-342900">
                        <a:buFont typeface="Arial" panose="020B0604020202020204" pitchFamily="34" charset="0"/>
                        <a:buChar char="•"/>
                      </a:pPr>
                      <a:r>
                        <a:rPr lang="en-US" sz="2400" kern="0" dirty="0" smtClean="0"/>
                        <a:t>Bathed baby between 3 -7 days after birth</a:t>
                      </a:r>
                    </a:p>
                    <a:p>
                      <a:pPr marL="0" lvl="0" indent="0">
                        <a:buFont typeface="Arial" panose="020B0604020202020204" pitchFamily="34" charset="0"/>
                        <a:buNone/>
                      </a:pPr>
                      <a:endParaRPr lang="en-US" sz="2400" kern="0" dirty="0" smtClean="0"/>
                    </a:p>
                    <a:p>
                      <a:pPr marL="342900" lvl="0" indent="-342900">
                        <a:buFont typeface="Arial" panose="020B0604020202020204" pitchFamily="34" charset="0"/>
                        <a:buChar char="•"/>
                      </a:pPr>
                      <a:r>
                        <a:rPr lang="en-US" sz="2400" kern="0" dirty="0" smtClean="0"/>
                        <a:t>Held baby skin to skin or wrapped in a clean cloth after birth</a:t>
                      </a:r>
                      <a:endParaRPr lang="en-US" sz="2400" dirty="0"/>
                    </a:p>
                  </a:txBody>
                  <a:tcPr/>
                </a:tc>
                <a:tc>
                  <a:txBody>
                    <a:bodyPr/>
                    <a:lstStyle/>
                    <a:p>
                      <a:pPr marL="342900" lvl="0" indent="-342900">
                        <a:buFont typeface="Arial" panose="020B0604020202020204" pitchFamily="34" charset="0"/>
                        <a:buChar char="•"/>
                      </a:pPr>
                      <a:endParaRPr lang="en-US" sz="2400" kern="0" dirty="0" smtClean="0"/>
                    </a:p>
                    <a:p>
                      <a:pPr marL="342900" lvl="0" indent="-342900">
                        <a:buFont typeface="Arial" panose="020B0604020202020204" pitchFamily="34" charset="0"/>
                        <a:buChar char="•"/>
                      </a:pPr>
                      <a:r>
                        <a:rPr lang="en-US" sz="2400" kern="0" dirty="0" smtClean="0"/>
                        <a:t>Cord was cut using a clean blade and tied with a clean cord</a:t>
                      </a:r>
                    </a:p>
                    <a:p>
                      <a:pPr marL="0" lvl="0" indent="0">
                        <a:buFont typeface="Arial" panose="020B0604020202020204" pitchFamily="34" charset="0"/>
                        <a:buNone/>
                      </a:pPr>
                      <a:endParaRPr lang="en-US" sz="2400" kern="0" dirty="0" smtClean="0"/>
                    </a:p>
                    <a:p>
                      <a:pPr marL="342900" lvl="0" indent="-342900">
                        <a:buFont typeface="Arial" panose="020B0604020202020204" pitchFamily="34" charset="0"/>
                        <a:buChar char="•"/>
                      </a:pPr>
                      <a:r>
                        <a:rPr lang="en-US" sz="2400" kern="0" dirty="0" smtClean="0"/>
                        <a:t>Nothing was applied to the cord</a:t>
                      </a:r>
                    </a:p>
                    <a:p>
                      <a:endParaRPr lang="en-US" sz="2400" dirty="0"/>
                    </a:p>
                  </a:txBody>
                  <a:tcPr/>
                </a:tc>
                <a:tc>
                  <a:txBody>
                    <a:bodyPr/>
                    <a:lstStyle/>
                    <a:p>
                      <a:pPr marL="285750" lvl="0" indent="-285750">
                        <a:buFont typeface="Arial" panose="020B0604020202020204" pitchFamily="34" charset="0"/>
                        <a:buChar char="•"/>
                      </a:pPr>
                      <a:endParaRPr lang="en-US" sz="2400" kern="0" dirty="0" smtClean="0"/>
                    </a:p>
                    <a:p>
                      <a:pPr marL="285750" lvl="0" indent="-285750">
                        <a:buFont typeface="Arial" panose="020B0604020202020204" pitchFamily="34" charset="0"/>
                        <a:buChar char="•"/>
                      </a:pPr>
                      <a:r>
                        <a:rPr lang="en-US" sz="2400" kern="0" dirty="0" smtClean="0"/>
                        <a:t>Using a family planning method (temporary</a:t>
                      </a:r>
                      <a:r>
                        <a:rPr lang="en-US" sz="2400" kern="0" baseline="0" dirty="0" smtClean="0"/>
                        <a:t> or    permanent)</a:t>
                      </a:r>
                      <a:endParaRPr lang="en-US" sz="2400" kern="0" dirty="0" smtClean="0"/>
                    </a:p>
                  </a:txBody>
                  <a:tcPr/>
                </a:tc>
              </a:tr>
            </a:tbl>
          </a:graphicData>
        </a:graphic>
      </p:graphicFrame>
    </p:spTree>
    <p:extLst>
      <p:ext uri="{BB962C8B-B14F-4D97-AF65-F5344CB8AC3E}">
        <p14:creationId xmlns:p14="http://schemas.microsoft.com/office/powerpoint/2010/main" val="30474430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design</a:t>
            </a:r>
            <a:endParaRPr lang="en-US" dirty="0"/>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
        <p:nvSpPr>
          <p:cNvPr id="6" name="Content Placeholder 3"/>
          <p:cNvSpPr txBox="1">
            <a:spLocks/>
          </p:cNvSpPr>
          <p:nvPr/>
        </p:nvSpPr>
        <p:spPr>
          <a:xfrm>
            <a:off x="584560" y="1630489"/>
            <a:ext cx="8229600" cy="194627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cs typeface="Arial" pitchFamily="34" charset="0"/>
              </a:rPr>
              <a:t>Comprehensive evaluation (July 2013-July 2014)</a:t>
            </a:r>
          </a:p>
          <a:p>
            <a:r>
              <a:rPr lang="en-US" sz="2800" dirty="0" smtClean="0">
                <a:cs typeface="Arial" pitchFamily="34" charset="0"/>
              </a:rPr>
              <a:t>Post-only study design with 3 arms:</a:t>
            </a:r>
          </a:p>
          <a:p>
            <a:pPr>
              <a:buFont typeface="Arial" panose="020B0604020202020204" pitchFamily="34" charset="0"/>
              <a:buNone/>
            </a:pPr>
            <a:endParaRPr lang="en-US" sz="3600" dirty="0"/>
          </a:p>
        </p:txBody>
      </p:sp>
      <p:sp>
        <p:nvSpPr>
          <p:cNvPr id="7" name="TextBox 6"/>
          <p:cNvSpPr txBox="1"/>
          <p:nvPr/>
        </p:nvSpPr>
        <p:spPr bwMode="auto">
          <a:xfrm>
            <a:off x="6157708" y="3732144"/>
            <a:ext cx="151303" cy="37535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Pct val="75000"/>
              <a:buFontTx/>
              <a:buNone/>
              <a:tabLst/>
            </a:pPr>
            <a:endParaRPr kumimoji="0" lang="en-US" b="0" i="0" u="none" strike="noStrike" kern="0" cap="none" spc="0" normalizeH="0" baseline="0" noProof="0" dirty="0" smtClean="0">
              <a:ln>
                <a:noFill/>
              </a:ln>
              <a:solidFill>
                <a:schemeClr val="tx1">
                  <a:tint val="75000"/>
                </a:schemeClr>
              </a:solidFill>
              <a:effectLst/>
              <a:uLnTx/>
              <a:uFillTx/>
              <a:latin typeface="+mn-lt"/>
              <a:ea typeface="+mn-ea"/>
              <a:cs typeface="+mn-cs"/>
            </a:endParaRPr>
          </a:p>
        </p:txBody>
      </p:sp>
      <p:sp>
        <p:nvSpPr>
          <p:cNvPr id="8" name="Text Box 5"/>
          <p:cNvSpPr txBox="1">
            <a:spLocks noChangeArrowheads="1"/>
          </p:cNvSpPr>
          <p:nvPr/>
        </p:nvSpPr>
        <p:spPr bwMode="auto">
          <a:xfrm>
            <a:off x="5308617" y="3377058"/>
            <a:ext cx="3547516" cy="5015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PH + Capacity building Effect</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5"/>
          <p:cNvSpPr txBox="1">
            <a:spLocks noChangeArrowheads="1"/>
          </p:cNvSpPr>
          <p:nvPr/>
        </p:nvSpPr>
        <p:spPr bwMode="auto">
          <a:xfrm>
            <a:off x="4207235" y="4443089"/>
            <a:ext cx="3171710" cy="4123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Capacity building Effect</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AutoShape 24"/>
          <p:cNvCxnSpPr>
            <a:cxnSpLocks noChangeShapeType="1"/>
          </p:cNvCxnSpPr>
          <p:nvPr/>
        </p:nvCxnSpPr>
        <p:spPr bwMode="auto">
          <a:xfrm>
            <a:off x="3490713" y="6705600"/>
            <a:ext cx="615779" cy="0"/>
          </a:xfrm>
          <a:prstGeom prst="straightConnector1">
            <a:avLst/>
          </a:prstGeom>
          <a:noFill/>
          <a:ln w="9525">
            <a:solidFill>
              <a:srgbClr val="000000"/>
            </a:solidFill>
            <a:round/>
            <a:headEnd/>
            <a:tailEnd type="triangle" w="med" len="med"/>
          </a:ln>
        </p:spPr>
      </p:cxnSp>
      <p:sp>
        <p:nvSpPr>
          <p:cNvPr id="11" name="Text Box 11"/>
          <p:cNvSpPr txBox="1">
            <a:spLocks noChangeArrowheads="1"/>
          </p:cNvSpPr>
          <p:nvPr/>
        </p:nvSpPr>
        <p:spPr bwMode="auto">
          <a:xfrm>
            <a:off x="3382047" y="4762779"/>
            <a:ext cx="572764" cy="475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C</a:t>
            </a:r>
            <a:r>
              <a:rPr kumimoji="0" lang="en-US" b="0" i="0" u="none" strike="noStrike" cap="none" normalizeH="0" baseline="-25000" dirty="0" smtClean="0">
                <a:ln>
                  <a:noFill/>
                </a:ln>
                <a:solidFill>
                  <a:schemeClr val="tx1"/>
                </a:solidFill>
                <a:effectLst/>
                <a:latin typeface="Calibri" pitchFamily="34" charset="0"/>
                <a:cs typeface="Arial" pitchFamily="34" charset="0"/>
              </a:rPr>
              <a:t>1</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6"/>
          <p:cNvSpPr txBox="1">
            <a:spLocks noChangeArrowheads="1"/>
          </p:cNvSpPr>
          <p:nvPr/>
        </p:nvSpPr>
        <p:spPr bwMode="auto">
          <a:xfrm>
            <a:off x="3352617" y="3563643"/>
            <a:ext cx="572764" cy="475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A</a:t>
            </a:r>
            <a:r>
              <a:rPr kumimoji="0" lang="en-US" b="0" i="0" u="none" strike="noStrike" cap="none" normalizeH="0" baseline="-25000" dirty="0" smtClean="0">
                <a:ln>
                  <a:noFill/>
                </a:ln>
                <a:solidFill>
                  <a:schemeClr val="tx1"/>
                </a:solidFill>
                <a:effectLst/>
                <a:latin typeface="Calibri" pitchFamily="34" charset="0"/>
                <a:cs typeface="Arial" pitchFamily="34" charset="0"/>
              </a:rPr>
              <a:t>1</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10"/>
          <p:cNvSpPr txBox="1">
            <a:spLocks noChangeArrowheads="1"/>
          </p:cNvSpPr>
          <p:nvPr/>
        </p:nvSpPr>
        <p:spPr bwMode="auto">
          <a:xfrm>
            <a:off x="3375255" y="4140037"/>
            <a:ext cx="717653" cy="475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B</a:t>
            </a:r>
            <a:r>
              <a:rPr kumimoji="0" lang="en-US" b="0" i="0" u="none" strike="noStrike" cap="none" normalizeH="0" baseline="-25000" dirty="0" smtClean="0">
                <a:ln>
                  <a:noFill/>
                </a:ln>
                <a:solidFill>
                  <a:schemeClr val="tx1"/>
                </a:solidFill>
                <a:effectLst/>
                <a:latin typeface="Calibri" pitchFamily="34" charset="0"/>
                <a:cs typeface="Arial" pitchFamily="34" charset="0"/>
              </a:rPr>
              <a:t>1</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12"/>
          <p:cNvSpPr txBox="1">
            <a:spLocks noChangeArrowheads="1"/>
          </p:cNvSpPr>
          <p:nvPr/>
        </p:nvSpPr>
        <p:spPr bwMode="auto">
          <a:xfrm>
            <a:off x="3977450" y="3816781"/>
            <a:ext cx="1764702" cy="4207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PH Effect</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 Box 13"/>
          <p:cNvSpPr txBox="1">
            <a:spLocks noChangeArrowheads="1"/>
          </p:cNvSpPr>
          <p:nvPr/>
        </p:nvSpPr>
        <p:spPr bwMode="auto">
          <a:xfrm>
            <a:off x="1178149" y="3410335"/>
            <a:ext cx="601063" cy="2892664"/>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Knowledge/behavior (in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 Box 14"/>
          <p:cNvSpPr txBox="1">
            <a:spLocks noChangeArrowheads="1"/>
          </p:cNvSpPr>
          <p:nvPr/>
        </p:nvSpPr>
        <p:spPr bwMode="auto">
          <a:xfrm>
            <a:off x="5321069" y="2971800"/>
            <a:ext cx="3249416" cy="496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Projecting Health (</a:t>
            </a:r>
            <a:r>
              <a:rPr lang="en-US" dirty="0" smtClean="0">
                <a:latin typeface="Calibri" pitchFamily="34" charset="0"/>
                <a:cs typeface="Arial" pitchFamily="34" charset="0"/>
              </a:rPr>
              <a:t>Arm </a:t>
            </a:r>
            <a:r>
              <a:rPr kumimoji="0" lang="en-US" b="0" i="0" u="none" strike="noStrike" cap="none" normalizeH="0" baseline="0" dirty="0" smtClean="0">
                <a:ln>
                  <a:noFill/>
                </a:ln>
                <a:solidFill>
                  <a:schemeClr val="tx1"/>
                </a:solidFill>
                <a:effectLst/>
                <a:latin typeface="Calibri" pitchFamily="34" charset="0"/>
                <a:cs typeface="Arial" pitchFamily="34" charset="0"/>
              </a:rPr>
              <a:t>A)</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 Box 17"/>
          <p:cNvSpPr txBox="1">
            <a:spLocks noChangeArrowheads="1"/>
          </p:cNvSpPr>
          <p:nvPr/>
        </p:nvSpPr>
        <p:spPr bwMode="auto">
          <a:xfrm>
            <a:off x="4455130" y="4856667"/>
            <a:ext cx="3276128" cy="5252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Comparison (Arm C)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8" name="AutoShape 19"/>
          <p:cNvCxnSpPr>
            <a:cxnSpLocks noChangeShapeType="1"/>
          </p:cNvCxnSpPr>
          <p:nvPr/>
        </p:nvCxnSpPr>
        <p:spPr bwMode="auto">
          <a:xfrm>
            <a:off x="1201920" y="3369927"/>
            <a:ext cx="0" cy="3057857"/>
          </a:xfrm>
          <a:prstGeom prst="straightConnector1">
            <a:avLst/>
          </a:prstGeom>
          <a:noFill/>
          <a:ln w="9525">
            <a:noFill/>
            <a:round/>
            <a:headEnd/>
            <a:tailEnd/>
          </a:ln>
        </p:spPr>
      </p:cxnSp>
      <p:cxnSp>
        <p:nvCxnSpPr>
          <p:cNvPr id="19" name="AutoShape 20"/>
          <p:cNvCxnSpPr>
            <a:cxnSpLocks noChangeShapeType="1"/>
          </p:cNvCxnSpPr>
          <p:nvPr/>
        </p:nvCxnSpPr>
        <p:spPr bwMode="auto">
          <a:xfrm>
            <a:off x="1204185" y="6433727"/>
            <a:ext cx="4645502" cy="0"/>
          </a:xfrm>
          <a:prstGeom prst="straightConnector1">
            <a:avLst/>
          </a:prstGeom>
          <a:noFill/>
          <a:ln w="9525">
            <a:solidFill>
              <a:srgbClr val="000000"/>
            </a:solidFill>
            <a:round/>
            <a:headEnd/>
            <a:tailEnd/>
          </a:ln>
        </p:spPr>
      </p:cxnSp>
      <p:sp>
        <p:nvSpPr>
          <p:cNvPr id="20" name="Freeform 19"/>
          <p:cNvSpPr>
            <a:spLocks/>
          </p:cNvSpPr>
          <p:nvPr/>
        </p:nvSpPr>
        <p:spPr bwMode="auto">
          <a:xfrm>
            <a:off x="1765630" y="3273663"/>
            <a:ext cx="3555439" cy="2708456"/>
          </a:xfrm>
          <a:custGeom>
            <a:avLst/>
            <a:gdLst>
              <a:gd name="T0" fmla="*/ 0 w 3141"/>
              <a:gd name="T1" fmla="*/ 2279 h 2279"/>
              <a:gd name="T2" fmla="*/ 669 w 3141"/>
              <a:gd name="T3" fmla="*/ 1077 h 2279"/>
              <a:gd name="T4" fmla="*/ 3141 w 3141"/>
              <a:gd name="T5" fmla="*/ 0 h 2279"/>
              <a:gd name="T6" fmla="*/ 0 60000 65536"/>
              <a:gd name="T7" fmla="*/ 0 60000 65536"/>
              <a:gd name="T8" fmla="*/ 0 60000 65536"/>
            </a:gdLst>
            <a:ahLst/>
            <a:cxnLst>
              <a:cxn ang="T6">
                <a:pos x="T0" y="T1"/>
              </a:cxn>
              <a:cxn ang="T7">
                <a:pos x="T2" y="T3"/>
              </a:cxn>
              <a:cxn ang="T8">
                <a:pos x="T4" y="T5"/>
              </a:cxn>
            </a:cxnLst>
            <a:rect l="0" t="0" r="r" b="b"/>
            <a:pathLst>
              <a:path w="3141" h="2279">
                <a:moveTo>
                  <a:pt x="0" y="2279"/>
                </a:moveTo>
                <a:cubicBezTo>
                  <a:pt x="73" y="1868"/>
                  <a:pt x="146" y="1457"/>
                  <a:pt x="669" y="1077"/>
                </a:cubicBezTo>
                <a:cubicBezTo>
                  <a:pt x="1192" y="697"/>
                  <a:pt x="2725" y="180"/>
                  <a:pt x="3141" y="0"/>
                </a:cubicBezTo>
              </a:path>
            </a:pathLst>
          </a:custGeom>
          <a:no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21" name="AutoShape 27"/>
          <p:cNvCxnSpPr>
            <a:cxnSpLocks noChangeShapeType="1"/>
          </p:cNvCxnSpPr>
          <p:nvPr/>
        </p:nvCxnSpPr>
        <p:spPr bwMode="auto">
          <a:xfrm>
            <a:off x="3758985" y="3566020"/>
            <a:ext cx="0" cy="2848692"/>
          </a:xfrm>
          <a:prstGeom prst="straightConnector1">
            <a:avLst/>
          </a:prstGeom>
          <a:noFill/>
          <a:ln w="9525">
            <a:noFill/>
            <a:round/>
            <a:headEnd/>
            <a:tailEnd/>
          </a:ln>
        </p:spPr>
      </p:cxnSp>
      <p:cxnSp>
        <p:nvCxnSpPr>
          <p:cNvPr id="22" name="AutoShape 19"/>
          <p:cNvCxnSpPr>
            <a:cxnSpLocks noChangeShapeType="1"/>
          </p:cNvCxnSpPr>
          <p:nvPr/>
        </p:nvCxnSpPr>
        <p:spPr bwMode="auto">
          <a:xfrm>
            <a:off x="4194784" y="4433582"/>
            <a:ext cx="1132" cy="589467"/>
          </a:xfrm>
          <a:prstGeom prst="straightConnector1">
            <a:avLst/>
          </a:prstGeom>
          <a:noFill/>
          <a:ln w="9525">
            <a:solidFill>
              <a:srgbClr val="000000"/>
            </a:solidFill>
            <a:round/>
            <a:headEnd type="triangle" w="med" len="med"/>
            <a:tailEnd type="triangle" w="med" len="med"/>
          </a:ln>
        </p:spPr>
      </p:cxnSp>
      <p:sp>
        <p:nvSpPr>
          <p:cNvPr id="23" name="Freeform 22"/>
          <p:cNvSpPr>
            <a:spLocks/>
          </p:cNvSpPr>
          <p:nvPr/>
        </p:nvSpPr>
        <p:spPr bwMode="auto">
          <a:xfrm>
            <a:off x="1779212" y="4793679"/>
            <a:ext cx="4042175" cy="1188441"/>
          </a:xfrm>
          <a:custGeom>
            <a:avLst/>
            <a:gdLst>
              <a:gd name="T0" fmla="*/ 0 w 3399"/>
              <a:gd name="T1" fmla="*/ 621 h 1368"/>
              <a:gd name="T2" fmla="*/ 838 w 3399"/>
              <a:gd name="T3" fmla="*/ 277 h 1368"/>
              <a:gd name="T4" fmla="*/ 3584 w 3399"/>
              <a:gd name="T5" fmla="*/ 39 h 1368"/>
              <a:gd name="T6" fmla="*/ 3665 w 3399"/>
              <a:gd name="T7" fmla="*/ 39 h 1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9" h="1368">
                <a:moveTo>
                  <a:pt x="0" y="1368"/>
                </a:moveTo>
                <a:cubicBezTo>
                  <a:pt x="101" y="1095"/>
                  <a:pt x="202" y="822"/>
                  <a:pt x="703" y="609"/>
                </a:cubicBezTo>
                <a:cubicBezTo>
                  <a:pt x="1204" y="396"/>
                  <a:pt x="2609" y="174"/>
                  <a:pt x="3004" y="87"/>
                </a:cubicBezTo>
                <a:cubicBezTo>
                  <a:pt x="3399" y="0"/>
                  <a:pt x="3236" y="43"/>
                  <a:pt x="3073" y="87"/>
                </a:cubicBezTo>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Text Box 8"/>
          <p:cNvSpPr txBox="1">
            <a:spLocks noChangeArrowheads="1"/>
          </p:cNvSpPr>
          <p:nvPr/>
        </p:nvSpPr>
        <p:spPr bwMode="auto">
          <a:xfrm>
            <a:off x="5821389" y="3715764"/>
            <a:ext cx="2958904" cy="5252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Standard MG(Arm B)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5" name="AutoShape 22"/>
          <p:cNvCxnSpPr>
            <a:cxnSpLocks noChangeShapeType="1"/>
          </p:cNvCxnSpPr>
          <p:nvPr/>
        </p:nvCxnSpPr>
        <p:spPr bwMode="auto">
          <a:xfrm>
            <a:off x="4106492" y="3715764"/>
            <a:ext cx="0" cy="680976"/>
          </a:xfrm>
          <a:prstGeom prst="straightConnector1">
            <a:avLst/>
          </a:prstGeom>
          <a:noFill/>
          <a:ln w="9525">
            <a:solidFill>
              <a:srgbClr val="000000"/>
            </a:solidFill>
            <a:round/>
            <a:headEnd type="triangle" w="med" len="med"/>
            <a:tailEnd type="triangle" w="med" len="med"/>
          </a:ln>
        </p:spPr>
      </p:cxnSp>
      <p:cxnSp>
        <p:nvCxnSpPr>
          <p:cNvPr id="26" name="AutoShape 23"/>
          <p:cNvCxnSpPr>
            <a:cxnSpLocks noChangeShapeType="1"/>
          </p:cNvCxnSpPr>
          <p:nvPr/>
        </p:nvCxnSpPr>
        <p:spPr bwMode="auto">
          <a:xfrm>
            <a:off x="5321069" y="3273663"/>
            <a:ext cx="0" cy="1611525"/>
          </a:xfrm>
          <a:prstGeom prst="straightConnector1">
            <a:avLst/>
          </a:prstGeom>
          <a:noFill/>
          <a:ln w="9525">
            <a:solidFill>
              <a:srgbClr val="000000"/>
            </a:solidFill>
            <a:round/>
            <a:headEnd type="triangle" w="med" len="med"/>
            <a:tailEnd type="triangle" w="med" len="med"/>
          </a:ln>
        </p:spPr>
      </p:cxnSp>
      <p:sp>
        <p:nvSpPr>
          <p:cNvPr id="27" name="Freeform 25"/>
          <p:cNvSpPr>
            <a:spLocks/>
          </p:cNvSpPr>
          <p:nvPr/>
        </p:nvSpPr>
        <p:spPr bwMode="auto">
          <a:xfrm>
            <a:off x="1779212" y="3947510"/>
            <a:ext cx="4070475" cy="1995392"/>
          </a:xfrm>
          <a:custGeom>
            <a:avLst/>
            <a:gdLst>
              <a:gd name="T0" fmla="*/ 0 w 3141"/>
              <a:gd name="T1" fmla="*/ 763 h 2279"/>
              <a:gd name="T2" fmla="*/ 1315 w 3141"/>
              <a:gd name="T3" fmla="*/ 360 h 2279"/>
              <a:gd name="T4" fmla="*/ 6178 w 3141"/>
              <a:gd name="T5" fmla="*/ 0 h 2279"/>
              <a:gd name="T6" fmla="*/ 0 60000 65536"/>
              <a:gd name="T7" fmla="*/ 0 60000 65536"/>
              <a:gd name="T8" fmla="*/ 0 60000 65536"/>
            </a:gdLst>
            <a:ahLst/>
            <a:cxnLst>
              <a:cxn ang="T6">
                <a:pos x="T0" y="T1"/>
              </a:cxn>
              <a:cxn ang="T7">
                <a:pos x="T2" y="T3"/>
              </a:cxn>
              <a:cxn ang="T8">
                <a:pos x="T4" y="T5"/>
              </a:cxn>
            </a:cxnLst>
            <a:rect l="0" t="0" r="r" b="b"/>
            <a:pathLst>
              <a:path w="3141" h="2279">
                <a:moveTo>
                  <a:pt x="0" y="2279"/>
                </a:moveTo>
                <a:cubicBezTo>
                  <a:pt x="73" y="1868"/>
                  <a:pt x="146" y="1457"/>
                  <a:pt x="669" y="1077"/>
                </a:cubicBezTo>
                <a:cubicBezTo>
                  <a:pt x="1192" y="697"/>
                  <a:pt x="2725" y="180"/>
                  <a:pt x="3141" y="0"/>
                </a:cubicBezTo>
              </a:path>
            </a:pathLst>
          </a:custGeom>
          <a:noFill/>
          <a:ln w="9525">
            <a:solidFill>
              <a:srgbClr val="17365D"/>
            </a:solid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887270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Methods</a:t>
            </a:r>
            <a:endParaRPr lang="en-US" dirty="0"/>
          </a:p>
        </p:txBody>
      </p:sp>
      <p:sp>
        <p:nvSpPr>
          <p:cNvPr id="7" name="Content Placeholder 6"/>
          <p:cNvSpPr>
            <a:spLocks noGrp="1"/>
          </p:cNvSpPr>
          <p:nvPr>
            <p:ph idx="1"/>
          </p:nvPr>
        </p:nvSpPr>
        <p:spPr/>
        <p:txBody>
          <a:bodyPr>
            <a:normAutofit fontScale="92500" lnSpcReduction="20000"/>
          </a:bodyPr>
          <a:lstStyle/>
          <a:p>
            <a:r>
              <a:rPr lang="en-US" dirty="0"/>
              <a:t>Household survey with structured questionnaire among women between 18-45 years</a:t>
            </a:r>
          </a:p>
          <a:p>
            <a:pPr lvl="1"/>
            <a:r>
              <a:rPr lang="en-US" dirty="0"/>
              <a:t>Participants selected using set criteria, intervention arms recruited from participant list, and comparison arm from a household listing exercise</a:t>
            </a:r>
          </a:p>
          <a:p>
            <a:r>
              <a:rPr lang="en-US" dirty="0"/>
              <a:t>Semi-structured interviews with community healthcare workers (ASHA)</a:t>
            </a:r>
          </a:p>
          <a:p>
            <a:r>
              <a:rPr lang="en-US" dirty="0" smtClean="0"/>
              <a:t>Ethical </a:t>
            </a:r>
            <a:r>
              <a:rPr lang="en-US" dirty="0"/>
              <a:t>approval from REC and the local UP-based IRB</a:t>
            </a:r>
          </a:p>
          <a:p>
            <a:r>
              <a:rPr lang="en-US" dirty="0"/>
              <a:t>Data collected by external organization, June-July 2014</a:t>
            </a:r>
          </a:p>
          <a:p>
            <a:endParaRPr lang="en-US" dirty="0"/>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2299636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villages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a:p>
        </p:txBody>
      </p:sp>
      <p:sp>
        <p:nvSpPr>
          <p:cNvPr id="7" name="TextBox 6"/>
          <p:cNvSpPr txBox="1"/>
          <p:nvPr/>
        </p:nvSpPr>
        <p:spPr bwMode="auto">
          <a:xfrm>
            <a:off x="5889516" y="4023840"/>
            <a:ext cx="109904" cy="338554"/>
          </a:xfrm>
          <a:prstGeom prst="rect">
            <a:avLst/>
          </a:prstGeom>
          <a:solidFill>
            <a:schemeClr val="bg1"/>
          </a:solid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Pct val="75000"/>
              <a:buFontTx/>
              <a:buNone/>
              <a:tabLst/>
            </a:pPr>
            <a:endParaRPr kumimoji="0" lang="en-US" sz="1600" b="0" i="0" u="none" strike="noStrike" kern="0" cap="none" spc="0" normalizeH="0" baseline="0" noProof="0" dirty="0" smtClean="0">
              <a:ln>
                <a:noFill/>
              </a:ln>
              <a:solidFill>
                <a:schemeClr val="tx1">
                  <a:tint val="75000"/>
                </a:schemeClr>
              </a:solidFill>
              <a:effectLst/>
              <a:uLnTx/>
              <a:uFillTx/>
              <a:latin typeface="+mn-lt"/>
              <a:ea typeface="+mn-ea"/>
              <a:cs typeface="+mn-cs"/>
            </a:endParaRPr>
          </a:p>
        </p:txBody>
      </p:sp>
      <p:pic>
        <p:nvPicPr>
          <p:cNvPr id="8" name="Picture 4"/>
          <p:cNvPicPr>
            <a:picLocks noChangeAspect="1" noChangeArrowheads="1"/>
          </p:cNvPicPr>
          <p:nvPr/>
        </p:nvPicPr>
        <p:blipFill>
          <a:blip r:embed="rId2" cstate="print"/>
          <a:srcRect/>
          <a:stretch>
            <a:fillRect/>
          </a:stretch>
        </p:blipFill>
        <p:spPr bwMode="auto">
          <a:xfrm>
            <a:off x="412956" y="1798769"/>
            <a:ext cx="3875259" cy="3641262"/>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4409761" y="1769796"/>
            <a:ext cx="3810000" cy="3699209"/>
          </a:xfrm>
          <a:prstGeom prst="rect">
            <a:avLst/>
          </a:prstGeom>
          <a:noFill/>
          <a:ln w="9525">
            <a:noFill/>
            <a:miter lim="800000"/>
            <a:headEnd/>
            <a:tailEnd/>
          </a:ln>
        </p:spPr>
      </p:pic>
      <p:sp>
        <p:nvSpPr>
          <p:cNvPr id="10" name="TextBox 9"/>
          <p:cNvSpPr txBox="1"/>
          <p:nvPr/>
        </p:nvSpPr>
        <p:spPr bwMode="auto">
          <a:xfrm>
            <a:off x="381000" y="1354392"/>
            <a:ext cx="3888660" cy="338554"/>
          </a:xfrm>
          <a:prstGeom prst="rect">
            <a:avLst/>
          </a:prstGeom>
          <a:solidFill>
            <a:schemeClr val="accent2"/>
          </a:solid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Pct val="75000"/>
              <a:buFontTx/>
              <a:buNone/>
              <a:tabLst/>
            </a:pPr>
            <a:r>
              <a:rPr kumimoji="0" lang="en-US" sz="1600" b="1" i="0" u="none" strike="noStrike" kern="0" cap="none" spc="0" normalizeH="0" baseline="0" noProof="0" dirty="0" smtClean="0">
                <a:ln>
                  <a:noFill/>
                </a:ln>
                <a:solidFill>
                  <a:srgbClr val="FF0000"/>
                </a:solidFill>
                <a:effectLst/>
                <a:uLnTx/>
                <a:uFillTx/>
                <a:latin typeface="+mn-lt"/>
                <a:ea typeface="+mn-ea"/>
                <a:cs typeface="+mn-cs"/>
              </a:rPr>
              <a:t>Block: KHIRO</a:t>
            </a:r>
          </a:p>
        </p:txBody>
      </p:sp>
      <p:sp>
        <p:nvSpPr>
          <p:cNvPr id="11" name="TextBox 10"/>
          <p:cNvSpPr txBox="1"/>
          <p:nvPr/>
        </p:nvSpPr>
        <p:spPr bwMode="auto">
          <a:xfrm>
            <a:off x="4390104" y="1329816"/>
            <a:ext cx="3810000" cy="338554"/>
          </a:xfrm>
          <a:prstGeom prst="rect">
            <a:avLst/>
          </a:prstGeom>
          <a:solidFill>
            <a:schemeClr val="accent2"/>
          </a:solid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Pct val="75000"/>
              <a:buFontTx/>
              <a:buNone/>
              <a:tabLst/>
            </a:pPr>
            <a:r>
              <a:rPr kumimoji="0" lang="en-US" sz="1600" b="1" i="0" u="none" strike="noStrike" kern="0" cap="none" spc="0" normalizeH="0" baseline="0" noProof="0" dirty="0" smtClean="0">
                <a:ln>
                  <a:noFill/>
                </a:ln>
                <a:solidFill>
                  <a:srgbClr val="FF0000"/>
                </a:solidFill>
                <a:effectLst/>
                <a:uLnTx/>
                <a:uFillTx/>
                <a:latin typeface="+mn-lt"/>
                <a:ea typeface="+mn-ea"/>
                <a:cs typeface="+mn-cs"/>
              </a:rPr>
              <a:t>Block:</a:t>
            </a:r>
            <a:r>
              <a:rPr kumimoji="0" lang="en-US" sz="1600" b="1" i="0" u="none" strike="noStrike" kern="0" cap="none" spc="0" normalizeH="0" noProof="0" dirty="0" smtClean="0">
                <a:ln>
                  <a:noFill/>
                </a:ln>
                <a:solidFill>
                  <a:srgbClr val="FF0000"/>
                </a:solidFill>
                <a:effectLst/>
                <a:uLnTx/>
                <a:uFillTx/>
                <a:latin typeface="+mn-lt"/>
                <a:ea typeface="+mn-ea"/>
                <a:cs typeface="+mn-cs"/>
              </a:rPr>
              <a:t> </a:t>
            </a:r>
            <a:r>
              <a:rPr kumimoji="0" lang="en-US" sz="1600" b="1" i="0" u="none" strike="noStrike" kern="0" cap="none" spc="0" normalizeH="0" baseline="0" noProof="0" dirty="0" smtClean="0">
                <a:ln>
                  <a:noFill/>
                </a:ln>
                <a:solidFill>
                  <a:srgbClr val="FF0000"/>
                </a:solidFill>
                <a:effectLst/>
                <a:uLnTx/>
                <a:uFillTx/>
                <a:latin typeface="+mn-lt"/>
                <a:ea typeface="+mn-ea"/>
                <a:cs typeface="+mn-cs"/>
              </a:rPr>
              <a:t>SARENI</a:t>
            </a:r>
          </a:p>
        </p:txBody>
      </p:sp>
      <p:graphicFrame>
        <p:nvGraphicFramePr>
          <p:cNvPr id="12" name="Table 11"/>
          <p:cNvGraphicFramePr>
            <a:graphicFrameLocks noGrp="1"/>
          </p:cNvGraphicFramePr>
          <p:nvPr>
            <p:extLst>
              <p:ext uri="{D42A27DB-BD31-4B8C-83A1-F6EECF244321}">
                <p14:modId xmlns:p14="http://schemas.microsoft.com/office/powerpoint/2010/main" val="1778377104"/>
              </p:ext>
            </p:extLst>
          </p:nvPr>
        </p:nvGraphicFramePr>
        <p:xfrm>
          <a:off x="381000" y="5715000"/>
          <a:ext cx="7772400" cy="370840"/>
        </p:xfrm>
        <a:graphic>
          <a:graphicData uri="http://schemas.openxmlformats.org/drawingml/2006/table">
            <a:tbl>
              <a:tblPr firstRow="1" bandRow="1">
                <a:tableStyleId>{5C22544A-7EE6-4342-B048-85BDC9FD1C3A}</a:tableStyleId>
              </a:tblPr>
              <a:tblGrid>
                <a:gridCol w="381000"/>
                <a:gridCol w="2209800"/>
                <a:gridCol w="381000"/>
                <a:gridCol w="2438400"/>
                <a:gridCol w="381000"/>
                <a:gridCol w="1981200"/>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a:txBody>
                    <a:bodyPr/>
                    <a:lstStyle/>
                    <a:p>
                      <a:pPr algn="ctr"/>
                      <a:r>
                        <a:rPr lang="en-US" dirty="0" smtClean="0"/>
                        <a:t>Intervention</a:t>
                      </a:r>
                      <a:r>
                        <a:rPr lang="en-US" baseline="0" dirty="0" smtClean="0"/>
                        <a:t> Arm A</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solidFill>
                  </a:tcPr>
                </a:tc>
                <a:tc>
                  <a:txBody>
                    <a:bodyPr/>
                    <a:lstStyle/>
                    <a:p>
                      <a:pPr algn="ctr"/>
                      <a:r>
                        <a:rPr lang="en-US" dirty="0" smtClean="0"/>
                        <a:t>Intervention Arm B</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860C"/>
                    </a:solidFill>
                  </a:tcPr>
                </a:tc>
                <a:tc>
                  <a:txBody>
                    <a:bodyPr/>
                    <a:lstStyle/>
                    <a:p>
                      <a:r>
                        <a:rPr lang="en-US" dirty="0" smtClean="0"/>
                        <a:t>Comparison arm</a:t>
                      </a:r>
                      <a:r>
                        <a:rPr lang="en-US" baseline="0" dirty="0" smtClean="0"/>
                        <a:t> C</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r>
            </a:tbl>
          </a:graphicData>
        </a:graphic>
      </p:graphicFrame>
    </p:spTree>
    <p:extLst>
      <p:ext uri="{BB962C8B-B14F-4D97-AF65-F5344CB8AC3E}">
        <p14:creationId xmlns:p14="http://schemas.microsoft.com/office/powerpoint/2010/main" val="3684030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Findings overview</a:t>
            </a: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48</a:t>
            </a:fld>
            <a:endParaRPr lang="en-US"/>
          </a:p>
        </p:txBody>
      </p:sp>
      <p:sp>
        <p:nvSpPr>
          <p:cNvPr id="8" name="Content Placeholder 2"/>
          <p:cNvSpPr txBox="1">
            <a:spLocks/>
          </p:cNvSpPr>
          <p:nvPr/>
        </p:nvSpPr>
        <p:spPr>
          <a:xfrm>
            <a:off x="457200" y="1524000"/>
            <a:ext cx="8229600" cy="1946275"/>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Practices of women</a:t>
            </a:r>
          </a:p>
          <a:p>
            <a:r>
              <a:rPr lang="en-US" smtClean="0"/>
              <a:t>Knowledge of women (spontaneous response)</a:t>
            </a:r>
          </a:p>
          <a:p>
            <a:r>
              <a:rPr lang="en-US" smtClean="0"/>
              <a:t>Source of knowledge</a:t>
            </a:r>
          </a:p>
          <a:p>
            <a:r>
              <a:rPr lang="en-US" smtClean="0"/>
              <a:t>Sharing of messages with others</a:t>
            </a:r>
          </a:p>
          <a:p>
            <a:pPr marL="457200" indent="-457200">
              <a:buFont typeface="Arial" panose="020B0604020202020204" pitchFamily="34" charset="0"/>
              <a:buAutoNum type="arabicPeriod"/>
            </a:pPr>
            <a:endParaRPr lang="en-US" smtClean="0"/>
          </a:p>
          <a:p>
            <a:pPr marL="457200" indent="-457200">
              <a:buFont typeface="Arial" panose="020B0604020202020204" pitchFamily="34" charset="0"/>
              <a:buAutoNum type="arabicPeriod"/>
            </a:pPr>
            <a:endParaRPr lang="en-US" smtClean="0"/>
          </a:p>
          <a:p>
            <a:pPr marL="457200" indent="-457200">
              <a:buFont typeface="Arial" panose="020B0604020202020204" pitchFamily="34" charset="0"/>
              <a:buAutoNum type="arabicPeriod"/>
            </a:pP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57400" y="3429000"/>
            <a:ext cx="4882440" cy="3048000"/>
          </a:xfrm>
          <a:prstGeom prst="roundRect">
            <a:avLst/>
          </a:prstGeom>
        </p:spPr>
      </p:pic>
    </p:spTree>
    <p:extLst>
      <p:ext uri="{BB962C8B-B14F-4D97-AF65-F5344CB8AC3E}">
        <p14:creationId xmlns:p14="http://schemas.microsoft.com/office/powerpoint/2010/main" val="20379299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Respondents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729765846"/>
              </p:ext>
            </p:extLst>
          </p:nvPr>
        </p:nvGraphicFramePr>
        <p:xfrm>
          <a:off x="381000" y="1472753"/>
          <a:ext cx="8382001" cy="5232847"/>
        </p:xfrm>
        <a:graphic>
          <a:graphicData uri="http://schemas.openxmlformats.org/drawingml/2006/table">
            <a:tbl>
              <a:tblPr firstRow="1" bandRow="1">
                <a:tableStyleId>{5C22544A-7EE6-4342-B048-85BDC9FD1C3A}</a:tableStyleId>
              </a:tblPr>
              <a:tblGrid>
                <a:gridCol w="3505200"/>
                <a:gridCol w="1665007"/>
                <a:gridCol w="1488393"/>
                <a:gridCol w="1723401"/>
              </a:tblGrid>
              <a:tr h="838161">
                <a:tc>
                  <a:txBody>
                    <a:bodyPr/>
                    <a:lstStyle/>
                    <a:p>
                      <a:r>
                        <a:rPr lang="en-US" sz="2000" dirty="0" smtClean="0"/>
                        <a:t>Attributes</a:t>
                      </a:r>
                      <a:endParaRPr lang="en-US" sz="2000" dirty="0"/>
                    </a:p>
                  </a:txBody>
                  <a:tcPr>
                    <a:solidFill>
                      <a:srgbClr val="002060"/>
                    </a:solidFill>
                  </a:tcPr>
                </a:tc>
                <a:tc>
                  <a:txBody>
                    <a:bodyPr/>
                    <a:lstStyle/>
                    <a:p>
                      <a:pPr algn="ctr"/>
                      <a:r>
                        <a:rPr lang="en-US" sz="2000" dirty="0" smtClean="0"/>
                        <a:t>Projecting Health</a:t>
                      </a:r>
                      <a:endParaRPr lang="en-US" sz="2000" dirty="0"/>
                    </a:p>
                  </a:txBody>
                  <a:tcPr>
                    <a:solidFill>
                      <a:srgbClr val="002060"/>
                    </a:solidFill>
                  </a:tcPr>
                </a:tc>
                <a:tc>
                  <a:txBody>
                    <a:bodyPr/>
                    <a:lstStyle/>
                    <a:p>
                      <a:pPr algn="ctr"/>
                      <a:r>
                        <a:rPr lang="en-US" sz="2000" dirty="0" smtClean="0"/>
                        <a:t>Standard MG</a:t>
                      </a:r>
                      <a:endParaRPr lang="en-US" sz="2000" dirty="0"/>
                    </a:p>
                  </a:txBody>
                  <a:tcPr>
                    <a:solidFill>
                      <a:srgbClr val="002060"/>
                    </a:solidFill>
                  </a:tcPr>
                </a:tc>
                <a:tc>
                  <a:txBody>
                    <a:bodyPr/>
                    <a:lstStyle/>
                    <a:p>
                      <a:pPr algn="ctr"/>
                      <a:r>
                        <a:rPr lang="en-US" sz="2000" dirty="0" smtClean="0"/>
                        <a:t>Comparison</a:t>
                      </a:r>
                      <a:endParaRPr lang="en-US" sz="2000" dirty="0"/>
                    </a:p>
                  </a:txBody>
                  <a:tcPr>
                    <a:solidFill>
                      <a:srgbClr val="002060"/>
                    </a:solidFill>
                  </a:tcPr>
                </a:tc>
              </a:tr>
              <a:tr h="519833">
                <a:tc>
                  <a:txBody>
                    <a:bodyPr/>
                    <a:lstStyle/>
                    <a:p>
                      <a:r>
                        <a:rPr lang="en-US" sz="2000" b="1" dirty="0" smtClean="0"/>
                        <a:t>Total</a:t>
                      </a:r>
                      <a:r>
                        <a:rPr lang="en-US" sz="2000" b="1" baseline="0" dirty="0" smtClean="0"/>
                        <a:t> (n)</a:t>
                      </a:r>
                      <a:endParaRPr lang="en-US" sz="2000" b="1" dirty="0"/>
                    </a:p>
                  </a:txBody>
                  <a:tcPr/>
                </a:tc>
                <a:tc>
                  <a:txBody>
                    <a:bodyPr/>
                    <a:lstStyle/>
                    <a:p>
                      <a:pPr algn="r"/>
                      <a:r>
                        <a:rPr lang="en-US" sz="2000" b="1" dirty="0" smtClean="0"/>
                        <a:t>309</a:t>
                      </a:r>
                      <a:endParaRPr lang="en-US" sz="2000" b="1" dirty="0"/>
                    </a:p>
                  </a:txBody>
                  <a:tcPr/>
                </a:tc>
                <a:tc>
                  <a:txBody>
                    <a:bodyPr/>
                    <a:lstStyle/>
                    <a:p>
                      <a:pPr algn="r"/>
                      <a:r>
                        <a:rPr lang="en-US" sz="2000" b="1" dirty="0" smtClean="0"/>
                        <a:t>321</a:t>
                      </a:r>
                      <a:endParaRPr lang="en-US" sz="2000" b="1" dirty="0"/>
                    </a:p>
                  </a:txBody>
                  <a:tcPr/>
                </a:tc>
                <a:tc>
                  <a:txBody>
                    <a:bodyPr/>
                    <a:lstStyle/>
                    <a:p>
                      <a:pPr algn="r"/>
                      <a:r>
                        <a:rPr lang="en-US" sz="2000" b="1" dirty="0" smtClean="0"/>
                        <a:t>327</a:t>
                      </a:r>
                      <a:endParaRPr lang="en-US" sz="2000" b="1" dirty="0"/>
                    </a:p>
                  </a:txBody>
                  <a:tcPr/>
                </a:tc>
              </a:tr>
              <a:tr h="649792">
                <a:tc>
                  <a:txBody>
                    <a:bodyPr/>
                    <a:lstStyle/>
                    <a:p>
                      <a:r>
                        <a:rPr lang="en-US" sz="2000" dirty="0" smtClean="0"/>
                        <a:t>Mean age of respondents</a:t>
                      </a:r>
                    </a:p>
                    <a:p>
                      <a:r>
                        <a:rPr lang="en-US" sz="2000" dirty="0" smtClean="0"/>
                        <a:t>(years)</a:t>
                      </a:r>
                      <a:endParaRPr lang="en-US" sz="2000" dirty="0"/>
                    </a:p>
                  </a:txBody>
                  <a:tcPr/>
                </a:tc>
                <a:tc>
                  <a:txBody>
                    <a:bodyPr/>
                    <a:lstStyle/>
                    <a:p>
                      <a:pPr algn="r"/>
                      <a:r>
                        <a:rPr lang="en-US" sz="2000" dirty="0" smtClean="0"/>
                        <a:t>26 </a:t>
                      </a:r>
                      <a:endParaRPr lang="en-US" sz="2000" dirty="0"/>
                    </a:p>
                  </a:txBody>
                  <a:tcPr/>
                </a:tc>
                <a:tc>
                  <a:txBody>
                    <a:bodyPr/>
                    <a:lstStyle/>
                    <a:p>
                      <a:pPr algn="r"/>
                      <a:r>
                        <a:rPr lang="en-US" sz="2000" dirty="0" smtClean="0"/>
                        <a:t>26 </a:t>
                      </a:r>
                      <a:endParaRPr lang="en-US" sz="2000" dirty="0"/>
                    </a:p>
                  </a:txBody>
                  <a:tcPr/>
                </a:tc>
                <a:tc>
                  <a:txBody>
                    <a:bodyPr/>
                    <a:lstStyle/>
                    <a:p>
                      <a:pPr algn="r"/>
                      <a:r>
                        <a:rPr lang="en-US" sz="2000" dirty="0" smtClean="0"/>
                        <a:t>26 </a:t>
                      </a:r>
                      <a:endParaRPr lang="en-US" sz="2000" dirty="0"/>
                    </a:p>
                  </a:txBody>
                  <a:tcPr/>
                </a:tc>
              </a:tr>
              <a:tr h="707551">
                <a:tc>
                  <a:txBody>
                    <a:bodyPr/>
                    <a:lstStyle/>
                    <a:p>
                      <a:r>
                        <a:rPr lang="en-US" sz="2000" dirty="0" smtClean="0"/>
                        <a:t>Mean</a:t>
                      </a:r>
                      <a:r>
                        <a:rPr lang="en-US" sz="2000" baseline="0" dirty="0" smtClean="0"/>
                        <a:t> number of live births (n)</a:t>
                      </a:r>
                      <a:endParaRPr lang="en-US" sz="2000" dirty="0"/>
                    </a:p>
                  </a:txBody>
                  <a:tcPr/>
                </a:tc>
                <a:tc>
                  <a:txBody>
                    <a:bodyPr/>
                    <a:lstStyle/>
                    <a:p>
                      <a:pPr algn="r"/>
                      <a:r>
                        <a:rPr lang="en-US" sz="2000" dirty="0" smtClean="0"/>
                        <a:t>2</a:t>
                      </a:r>
                      <a:endParaRPr lang="en-US" sz="2000" dirty="0"/>
                    </a:p>
                  </a:txBody>
                  <a:tcPr/>
                </a:tc>
                <a:tc>
                  <a:txBody>
                    <a:bodyPr/>
                    <a:lstStyle/>
                    <a:p>
                      <a:pPr algn="r"/>
                      <a:r>
                        <a:rPr lang="en-US" sz="2000" dirty="0" smtClean="0"/>
                        <a:t>2</a:t>
                      </a:r>
                      <a:endParaRPr lang="en-US" sz="2000" dirty="0"/>
                    </a:p>
                  </a:txBody>
                  <a:tcPr/>
                </a:tc>
                <a:tc>
                  <a:txBody>
                    <a:bodyPr/>
                    <a:lstStyle/>
                    <a:p>
                      <a:pPr algn="r"/>
                      <a:r>
                        <a:rPr lang="en-US" sz="2000" dirty="0" smtClean="0"/>
                        <a:t>2</a:t>
                      </a:r>
                      <a:endParaRPr lang="en-US" sz="2000" dirty="0"/>
                    </a:p>
                  </a:txBody>
                  <a:tcPr/>
                </a:tc>
              </a:tr>
              <a:tr h="609714">
                <a:tc>
                  <a:txBody>
                    <a:bodyPr/>
                    <a:lstStyle/>
                    <a:p>
                      <a:r>
                        <a:rPr lang="en-US" sz="2000" dirty="0" smtClean="0"/>
                        <a:t>Literacy : Illiterate</a:t>
                      </a:r>
                      <a:r>
                        <a:rPr lang="en-US" sz="2000" baseline="0" dirty="0" smtClean="0"/>
                        <a:t> (%)</a:t>
                      </a:r>
                      <a:endParaRPr lang="en-US" sz="2000" dirty="0"/>
                    </a:p>
                  </a:txBody>
                  <a:tcPr/>
                </a:tc>
                <a:tc>
                  <a:txBody>
                    <a:bodyPr/>
                    <a:lstStyle/>
                    <a:p>
                      <a:pPr algn="r"/>
                      <a:r>
                        <a:rPr lang="en-US" sz="2000" dirty="0" smtClean="0"/>
                        <a:t>33 </a:t>
                      </a:r>
                      <a:endParaRPr lang="en-US" sz="2000" dirty="0"/>
                    </a:p>
                  </a:txBody>
                  <a:tcPr/>
                </a:tc>
                <a:tc>
                  <a:txBody>
                    <a:bodyPr/>
                    <a:lstStyle/>
                    <a:p>
                      <a:pPr algn="r"/>
                      <a:r>
                        <a:rPr lang="en-US" sz="2000" dirty="0" smtClean="0"/>
                        <a:t>30 </a:t>
                      </a:r>
                      <a:endParaRPr lang="en-US" sz="2000" dirty="0"/>
                    </a:p>
                  </a:txBody>
                  <a:tcPr/>
                </a:tc>
                <a:tc>
                  <a:txBody>
                    <a:bodyPr/>
                    <a:lstStyle/>
                    <a:p>
                      <a:pPr algn="r"/>
                      <a:r>
                        <a:rPr lang="en-US" sz="2000" dirty="0" smtClean="0"/>
                        <a:t>29 </a:t>
                      </a:r>
                      <a:endParaRPr lang="en-US" sz="2000" dirty="0"/>
                    </a:p>
                  </a:txBody>
                  <a:tcPr/>
                </a:tc>
              </a:tr>
              <a:tr h="556964">
                <a:tc>
                  <a:txBody>
                    <a:bodyPr/>
                    <a:lstStyle/>
                    <a:p>
                      <a:r>
                        <a:rPr lang="en-US" sz="2000" dirty="0" smtClean="0"/>
                        <a:t>Occupation: Housewife (%)</a:t>
                      </a:r>
                      <a:endParaRPr lang="en-US" sz="2000" dirty="0"/>
                    </a:p>
                  </a:txBody>
                  <a:tcPr/>
                </a:tc>
                <a:tc>
                  <a:txBody>
                    <a:bodyPr/>
                    <a:lstStyle/>
                    <a:p>
                      <a:pPr algn="r"/>
                      <a:r>
                        <a:rPr lang="en-US" sz="2000" dirty="0" smtClean="0"/>
                        <a:t>90 </a:t>
                      </a:r>
                      <a:endParaRPr lang="en-US" sz="2000" dirty="0"/>
                    </a:p>
                  </a:txBody>
                  <a:tcPr/>
                </a:tc>
                <a:tc>
                  <a:txBody>
                    <a:bodyPr/>
                    <a:lstStyle/>
                    <a:p>
                      <a:pPr algn="r"/>
                      <a:r>
                        <a:rPr lang="en-US" sz="2000" dirty="0" smtClean="0"/>
                        <a:t>93</a:t>
                      </a:r>
                      <a:endParaRPr lang="en-US" sz="2000" dirty="0"/>
                    </a:p>
                  </a:txBody>
                  <a:tcPr/>
                </a:tc>
                <a:tc>
                  <a:txBody>
                    <a:bodyPr/>
                    <a:lstStyle/>
                    <a:p>
                      <a:pPr algn="r"/>
                      <a:r>
                        <a:rPr lang="en-US" sz="2000" dirty="0" smtClean="0"/>
                        <a:t>88 </a:t>
                      </a:r>
                      <a:endParaRPr lang="en-US" sz="2000" dirty="0"/>
                    </a:p>
                  </a:txBody>
                  <a:tcPr/>
                </a:tc>
              </a:tr>
              <a:tr h="556964">
                <a:tc>
                  <a:txBody>
                    <a:bodyPr/>
                    <a:lstStyle/>
                    <a:p>
                      <a:r>
                        <a:rPr lang="en-US" sz="2000" dirty="0" smtClean="0"/>
                        <a:t>Religion :</a:t>
                      </a:r>
                      <a:r>
                        <a:rPr lang="en-US" sz="2000" baseline="0" dirty="0" smtClean="0"/>
                        <a:t> Hindu (%)</a:t>
                      </a:r>
                      <a:endParaRPr lang="en-US" sz="2000" dirty="0"/>
                    </a:p>
                  </a:txBody>
                  <a:tcPr/>
                </a:tc>
                <a:tc>
                  <a:txBody>
                    <a:bodyPr/>
                    <a:lstStyle/>
                    <a:p>
                      <a:pPr algn="r"/>
                      <a:r>
                        <a:rPr lang="en-US" sz="2000" dirty="0" smtClean="0"/>
                        <a:t>94 </a:t>
                      </a:r>
                      <a:endParaRPr lang="en-US" sz="2000" dirty="0"/>
                    </a:p>
                  </a:txBody>
                  <a:tcPr/>
                </a:tc>
                <a:tc>
                  <a:txBody>
                    <a:bodyPr/>
                    <a:lstStyle/>
                    <a:p>
                      <a:pPr algn="r"/>
                      <a:r>
                        <a:rPr lang="en-US" sz="2000" dirty="0" smtClean="0"/>
                        <a:t>92</a:t>
                      </a:r>
                      <a:endParaRPr lang="en-US" sz="2000" dirty="0"/>
                    </a:p>
                  </a:txBody>
                  <a:tcPr/>
                </a:tc>
                <a:tc>
                  <a:txBody>
                    <a:bodyPr/>
                    <a:lstStyle/>
                    <a:p>
                      <a:pPr algn="r"/>
                      <a:r>
                        <a:rPr lang="en-US" sz="2000" dirty="0" smtClean="0"/>
                        <a:t>95</a:t>
                      </a:r>
                      <a:endParaRPr lang="en-US" sz="2000" dirty="0"/>
                    </a:p>
                  </a:txBody>
                  <a:tcPr/>
                </a:tc>
              </a:tr>
              <a:tr h="742620">
                <a:tc>
                  <a:txBody>
                    <a:bodyPr/>
                    <a:lstStyle/>
                    <a:p>
                      <a:r>
                        <a:rPr lang="en-US" sz="2000" dirty="0" smtClean="0"/>
                        <a:t>Religion:</a:t>
                      </a:r>
                      <a:r>
                        <a:rPr lang="en-US" sz="2000" baseline="0" dirty="0" smtClean="0"/>
                        <a:t> Muslim (%)</a:t>
                      </a:r>
                      <a:endParaRPr lang="en-US" sz="2000" dirty="0"/>
                    </a:p>
                  </a:txBody>
                  <a:tcPr/>
                </a:tc>
                <a:tc>
                  <a:txBody>
                    <a:bodyPr/>
                    <a:lstStyle/>
                    <a:p>
                      <a:pPr algn="r"/>
                      <a:r>
                        <a:rPr lang="en-US" sz="2000" dirty="0" smtClean="0"/>
                        <a:t>6</a:t>
                      </a:r>
                      <a:endParaRPr lang="en-US" sz="2000" dirty="0"/>
                    </a:p>
                  </a:txBody>
                  <a:tcPr/>
                </a:tc>
                <a:tc>
                  <a:txBody>
                    <a:bodyPr/>
                    <a:lstStyle/>
                    <a:p>
                      <a:pPr algn="r"/>
                      <a:r>
                        <a:rPr lang="en-US" sz="2000" dirty="0" smtClean="0"/>
                        <a:t>8</a:t>
                      </a:r>
                      <a:endParaRPr lang="en-US" sz="2000" dirty="0"/>
                    </a:p>
                  </a:txBody>
                  <a:tcPr/>
                </a:tc>
                <a:tc>
                  <a:txBody>
                    <a:bodyPr/>
                    <a:lstStyle/>
                    <a:p>
                      <a:pPr algn="r"/>
                      <a:r>
                        <a:rPr lang="en-US" sz="2000" dirty="0" smtClean="0"/>
                        <a:t>5</a:t>
                      </a:r>
                      <a:endParaRPr lang="en-US" sz="2000" dirty="0"/>
                    </a:p>
                  </a:txBody>
                  <a:tcPr/>
                </a:tc>
              </a:tr>
            </a:tbl>
          </a:graphicData>
        </a:graphic>
      </p:graphicFrame>
    </p:spTree>
    <p:extLst>
      <p:ext uri="{BB962C8B-B14F-4D97-AF65-F5344CB8AC3E}">
        <p14:creationId xmlns:p14="http://schemas.microsoft.com/office/powerpoint/2010/main" val="277752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Sanitation</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a:p>
        </p:txBody>
      </p:sp>
      <p:pic>
        <p:nvPicPr>
          <p:cNvPr id="1026" name="Picture 2" descr="Toilet Twinning from Cord and Tearf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33909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ircleofblue.org/waternews/wp-content/uploads/2010/06/Hand-Washing-2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30880"/>
            <a:ext cx="276225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unilever.com/images/Lifebuoy-235x135_tcm13-3482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2" y="4121150"/>
            <a:ext cx="22383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fxbsuraksha.in/sites/default/files/20141015_1612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454526"/>
            <a:ext cx="2286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751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Self reported practices</a:t>
            </a:r>
            <a:endParaRPr lang="en-US" dirty="0"/>
          </a:p>
        </p:txBody>
      </p:sp>
      <p:sp>
        <p:nvSpPr>
          <p:cNvPr id="2" name="Date Placeholder 1"/>
          <p:cNvSpPr>
            <a:spLocks noGrp="1"/>
          </p:cNvSpPr>
          <p:nvPr>
            <p:ph type="dt" sz="half" idx="10"/>
          </p:nvPr>
        </p:nvSpPr>
        <p:spPr/>
        <p:txBody>
          <a:bodyPr/>
          <a:lstStyle/>
          <a:p>
            <a:r>
              <a:rPr lang="en-US" smtClean="0"/>
              <a:t>3/4/2015</a:t>
            </a:r>
            <a:endParaRPr lang="en-US"/>
          </a:p>
        </p:txBody>
      </p:sp>
      <p:sp>
        <p:nvSpPr>
          <p:cNvPr id="3" name="Footer Placeholder 2"/>
          <p:cNvSpPr>
            <a:spLocks noGrp="1"/>
          </p:cNvSpPr>
          <p:nvPr>
            <p:ph type="ftr" sz="quarter" idx="11"/>
          </p:nvPr>
        </p:nvSpPr>
        <p:spPr/>
        <p:txBody>
          <a:bodyPr/>
          <a:lstStyle/>
          <a:p>
            <a:r>
              <a:rPr lang="en-US" smtClean="0"/>
              <a:t>University of Washington, Winter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
        <p:nvSpPr>
          <p:cNvPr id="5" name="TextBox 4"/>
          <p:cNvSpPr txBox="1"/>
          <p:nvPr/>
        </p:nvSpPr>
        <p:spPr bwMode="auto">
          <a:xfrm>
            <a:off x="5018033" y="2750187"/>
            <a:ext cx="571500" cy="338554"/>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600" b="0" i="0" u="none" strike="noStrike" kern="0" cap="none" spc="0" normalizeH="0" baseline="0" noProof="0" dirty="0" smtClean="0">
                <a:ln>
                  <a:noFill/>
                </a:ln>
                <a:solidFill>
                  <a:schemeClr val="tx1">
                    <a:tint val="75000"/>
                  </a:schemeClr>
                </a:solidFill>
                <a:effectLst/>
                <a:uLnTx/>
                <a:uFillTx/>
                <a:latin typeface="+mn-lt"/>
                <a:ea typeface="+mn-ea"/>
                <a:cs typeface="+mn-cs"/>
              </a:rPr>
              <a:t>*</a:t>
            </a:r>
          </a:p>
        </p:txBody>
      </p:sp>
      <p:sp>
        <p:nvSpPr>
          <p:cNvPr id="6" name="TextBox 5"/>
          <p:cNvSpPr txBox="1"/>
          <p:nvPr/>
        </p:nvSpPr>
        <p:spPr bwMode="auto">
          <a:xfrm>
            <a:off x="4438650" y="2149861"/>
            <a:ext cx="571500" cy="338554"/>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600" b="0" i="0" u="none" strike="noStrike" kern="0" cap="none" spc="0" normalizeH="0" baseline="0" noProof="0" dirty="0" smtClean="0">
                <a:ln>
                  <a:noFill/>
                </a:ln>
                <a:solidFill>
                  <a:schemeClr val="tx1">
                    <a:tint val="75000"/>
                  </a:schemeClr>
                </a:solidFill>
                <a:effectLst/>
                <a:uLnTx/>
                <a:uFillTx/>
                <a:latin typeface="+mn-lt"/>
                <a:ea typeface="+mn-ea"/>
                <a:cs typeface="+mn-cs"/>
              </a:rPr>
              <a:t>*</a:t>
            </a:r>
          </a:p>
        </p:txBody>
      </p:sp>
      <p:sp>
        <p:nvSpPr>
          <p:cNvPr id="7" name="TextBox 6"/>
          <p:cNvSpPr txBox="1"/>
          <p:nvPr/>
        </p:nvSpPr>
        <p:spPr bwMode="auto">
          <a:xfrm>
            <a:off x="1676400" y="1817031"/>
            <a:ext cx="571500" cy="338554"/>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600" b="0" i="0" u="none" strike="noStrike" kern="0" cap="none" spc="0" normalizeH="0" baseline="0" noProof="0" dirty="0" smtClean="0">
                <a:ln>
                  <a:noFill/>
                </a:ln>
                <a:solidFill>
                  <a:schemeClr val="tx1">
                    <a:tint val="75000"/>
                  </a:schemeClr>
                </a:solidFill>
                <a:effectLst/>
                <a:uLnTx/>
                <a:uFillTx/>
                <a:latin typeface="+mn-lt"/>
                <a:ea typeface="+mn-ea"/>
                <a:cs typeface="+mn-cs"/>
              </a:rPr>
              <a:t>*</a:t>
            </a:r>
          </a:p>
        </p:txBody>
      </p:sp>
      <p:graphicFrame>
        <p:nvGraphicFramePr>
          <p:cNvPr id="8" name="Chart 7"/>
          <p:cNvGraphicFramePr>
            <a:graphicFrameLocks/>
          </p:cNvGraphicFramePr>
          <p:nvPr>
            <p:extLst>
              <p:ext uri="{D42A27DB-BD31-4B8C-83A1-F6EECF244321}">
                <p14:modId xmlns:p14="http://schemas.microsoft.com/office/powerpoint/2010/main" val="134451326"/>
              </p:ext>
            </p:extLst>
          </p:nvPr>
        </p:nvGraphicFramePr>
        <p:xfrm>
          <a:off x="332548" y="1037786"/>
          <a:ext cx="8485256" cy="525780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
          <p:cNvSpPr txBox="1"/>
          <p:nvPr/>
        </p:nvSpPr>
        <p:spPr bwMode="auto">
          <a:xfrm>
            <a:off x="153511" y="6172199"/>
            <a:ext cx="2630798" cy="304815"/>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200" b="0" i="0" u="none" strike="noStrike" kern="0" cap="none" spc="0" normalizeH="0" baseline="0" noProof="0" dirty="0" smtClean="0">
                <a:ln>
                  <a:noFill/>
                </a:ln>
                <a:solidFill>
                  <a:schemeClr val="tx1">
                    <a:tint val="75000"/>
                  </a:schemeClr>
                </a:solidFill>
                <a:effectLst/>
                <a:uLnTx/>
                <a:uFillTx/>
                <a:latin typeface="+mn-lt"/>
                <a:ea typeface="+mn-ea"/>
                <a:cs typeface="+mn-cs"/>
              </a:rPr>
              <a:t>*p</a:t>
            </a:r>
            <a:r>
              <a:rPr lang="en-US" sz="1200" kern="0" noProof="0" dirty="0" smtClean="0">
                <a:solidFill>
                  <a:schemeClr val="tx1">
                    <a:tint val="75000"/>
                  </a:schemeClr>
                </a:solidFill>
              </a:rPr>
              <a:t>&lt;.0.</a:t>
            </a:r>
            <a:r>
              <a:rPr kumimoji="0" lang="en-US" sz="1200" b="0" i="0" u="none" strike="noStrike" kern="0" cap="none" spc="0" normalizeH="0" baseline="0" noProof="0" dirty="0" smtClean="0">
                <a:ln>
                  <a:noFill/>
                </a:ln>
                <a:solidFill>
                  <a:schemeClr val="tx1">
                    <a:tint val="75000"/>
                  </a:schemeClr>
                </a:solidFill>
                <a:effectLst/>
                <a:uLnTx/>
                <a:uFillTx/>
                <a:latin typeface="+mn-lt"/>
                <a:ea typeface="+mn-ea"/>
                <a:cs typeface="+mn-cs"/>
              </a:rPr>
              <a:t>001</a:t>
            </a:r>
          </a:p>
        </p:txBody>
      </p:sp>
      <p:sp>
        <p:nvSpPr>
          <p:cNvPr id="10" name="TextBox 9"/>
          <p:cNvSpPr txBox="1"/>
          <p:nvPr/>
        </p:nvSpPr>
        <p:spPr bwMode="auto">
          <a:xfrm>
            <a:off x="4438650" y="2155585"/>
            <a:ext cx="370614" cy="338554"/>
          </a:xfrm>
          <a:prstGeom prst="rect">
            <a:avLst/>
          </a:prstGeom>
          <a:solidFill>
            <a:schemeClr val="bg2"/>
          </a:solid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600" b="0" i="0" u="none" strike="noStrike" kern="0" cap="none" spc="0" normalizeH="0" baseline="0" noProof="0" dirty="0" smtClean="0">
                <a:ln>
                  <a:noFill/>
                </a:ln>
                <a:solidFill>
                  <a:schemeClr val="tx1">
                    <a:tint val="75000"/>
                  </a:schemeClr>
                </a:solidFill>
                <a:effectLst/>
                <a:uLnTx/>
                <a:uFillTx/>
                <a:latin typeface="+mn-lt"/>
                <a:ea typeface="+mn-ea"/>
                <a:cs typeface="+mn-cs"/>
              </a:rPr>
              <a:t>    </a:t>
            </a:r>
          </a:p>
        </p:txBody>
      </p:sp>
      <p:sp>
        <p:nvSpPr>
          <p:cNvPr id="12" name="TextBox 7"/>
          <p:cNvSpPr txBox="1"/>
          <p:nvPr/>
        </p:nvSpPr>
        <p:spPr bwMode="auto">
          <a:xfrm rot="16200000">
            <a:off x="-1009730" y="3022562"/>
            <a:ext cx="2388795" cy="369332"/>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base" latinLnBrk="0" hangingPunct="1">
              <a:lnSpc>
                <a:spcPct val="100000"/>
              </a:lnSpc>
              <a:spcBef>
                <a:spcPct val="20000"/>
              </a:spcBef>
              <a:spcAft>
                <a:spcPct val="0"/>
              </a:spcAft>
              <a:buClrTx/>
              <a:buSzPct val="75000"/>
              <a:buFontTx/>
              <a:buNone/>
              <a:tabLst/>
            </a:pPr>
            <a:r>
              <a:rPr lang="en-US" sz="1800" b="1" kern="0" dirty="0" smtClean="0"/>
              <a:t>Percentage of </a:t>
            </a:r>
            <a:r>
              <a:rPr kumimoji="0" lang="en-US" sz="1800" b="1" i="0" u="none" strike="noStrike" kern="0" cap="none" spc="0" normalizeH="0" noProof="0" dirty="0" smtClean="0">
                <a:ln>
                  <a:noFill/>
                </a:ln>
                <a:effectLst/>
                <a:uLnTx/>
                <a:uFillTx/>
              </a:rPr>
              <a:t> women </a:t>
            </a:r>
            <a:endParaRPr kumimoji="0" lang="en-US" sz="1800" b="1"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34262637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Birth Practices:</a:t>
            </a:r>
            <a:br>
              <a:rPr lang="en-US" dirty="0"/>
            </a:br>
            <a:r>
              <a:rPr lang="en-US" dirty="0"/>
              <a:t>Women Who Delivered at Home</a:t>
            </a:r>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51</a:t>
            </a:fld>
            <a:endParaRPr lang="en-US"/>
          </a:p>
        </p:txBody>
      </p:sp>
      <p:graphicFrame>
        <p:nvGraphicFramePr>
          <p:cNvPr id="6" name="Chart 5"/>
          <p:cNvGraphicFramePr>
            <a:graphicFrameLocks/>
          </p:cNvGraphicFramePr>
          <p:nvPr>
            <p:extLst>
              <p:ext uri="{D42A27DB-BD31-4B8C-83A1-F6EECF244321}">
                <p14:modId xmlns:p14="http://schemas.microsoft.com/office/powerpoint/2010/main" val="2532516389"/>
              </p:ext>
            </p:extLst>
          </p:nvPr>
        </p:nvGraphicFramePr>
        <p:xfrm>
          <a:off x="304800" y="1447800"/>
          <a:ext cx="8610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7"/>
          <p:cNvSpPr txBox="1"/>
          <p:nvPr/>
        </p:nvSpPr>
        <p:spPr bwMode="auto">
          <a:xfrm rot="16200000">
            <a:off x="-904094" y="3100752"/>
            <a:ext cx="2146742" cy="338554"/>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base" latinLnBrk="0" hangingPunct="1">
              <a:lnSpc>
                <a:spcPct val="100000"/>
              </a:lnSpc>
              <a:spcBef>
                <a:spcPct val="20000"/>
              </a:spcBef>
              <a:spcAft>
                <a:spcPct val="0"/>
              </a:spcAft>
              <a:buClrTx/>
              <a:buSzPct val="75000"/>
              <a:buFontTx/>
              <a:buNone/>
              <a:tabLst/>
            </a:pPr>
            <a:r>
              <a:rPr lang="en-US" sz="1600" b="1" kern="0" dirty="0" smtClean="0"/>
              <a:t>Percentage of </a:t>
            </a:r>
            <a:r>
              <a:rPr kumimoji="0" lang="en-US" sz="1600" b="1" i="0" u="none" strike="noStrike" kern="0" cap="none" spc="0" normalizeH="0" noProof="0" dirty="0" smtClean="0">
                <a:ln>
                  <a:noFill/>
                </a:ln>
                <a:effectLst/>
                <a:uLnTx/>
                <a:uFillTx/>
                <a:latin typeface="+mn-lt"/>
                <a:ea typeface="+mn-ea"/>
                <a:cs typeface="+mn-cs"/>
              </a:rPr>
              <a:t> women </a:t>
            </a:r>
            <a:endParaRPr kumimoji="0" lang="en-US" sz="1600" b="1" i="0" u="none" strike="noStrike" kern="0" cap="none" spc="0" normalizeH="0" baseline="0" noProof="0" dirty="0" smtClean="0">
              <a:ln>
                <a:noFill/>
              </a:ln>
              <a:effectLst/>
              <a:uLnTx/>
              <a:uFillTx/>
              <a:latin typeface="+mn-lt"/>
              <a:ea typeface="+mn-ea"/>
              <a:cs typeface="+mn-cs"/>
            </a:endParaRPr>
          </a:p>
        </p:txBody>
      </p:sp>
      <p:sp>
        <p:nvSpPr>
          <p:cNvPr id="8" name="TextBox 1"/>
          <p:cNvSpPr txBox="1"/>
          <p:nvPr/>
        </p:nvSpPr>
        <p:spPr bwMode="auto">
          <a:xfrm>
            <a:off x="153511" y="6172199"/>
            <a:ext cx="2630798" cy="304815"/>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base" latinLnBrk="0" hangingPunct="1">
              <a:lnSpc>
                <a:spcPct val="100000"/>
              </a:lnSpc>
              <a:spcBef>
                <a:spcPct val="20000"/>
              </a:spcBef>
              <a:spcAft>
                <a:spcPct val="0"/>
              </a:spcAft>
              <a:buClrTx/>
              <a:buSzPct val="75000"/>
              <a:buFontTx/>
              <a:buNone/>
              <a:tabLst/>
            </a:pPr>
            <a:r>
              <a:rPr kumimoji="0" lang="en-US" sz="1200" b="0" i="0" u="none" strike="noStrike" kern="0" cap="none" spc="0" normalizeH="0" baseline="0" noProof="0" dirty="0" smtClean="0">
                <a:ln>
                  <a:noFill/>
                </a:ln>
                <a:solidFill>
                  <a:schemeClr val="tx1">
                    <a:tint val="75000"/>
                  </a:schemeClr>
                </a:solidFill>
                <a:effectLst/>
                <a:uLnTx/>
                <a:uFillTx/>
                <a:latin typeface="+mn-lt"/>
                <a:ea typeface="+mn-ea"/>
                <a:cs typeface="+mn-cs"/>
              </a:rPr>
              <a:t>*p</a:t>
            </a:r>
            <a:r>
              <a:rPr lang="en-US" sz="1200" kern="0" noProof="0" dirty="0" smtClean="0">
                <a:solidFill>
                  <a:schemeClr val="tx1">
                    <a:tint val="75000"/>
                  </a:schemeClr>
                </a:solidFill>
              </a:rPr>
              <a:t>&lt;.0.</a:t>
            </a:r>
            <a:r>
              <a:rPr kumimoji="0" lang="en-US" sz="1200" b="0" i="0" u="none" strike="noStrike" kern="0" cap="none" spc="0" normalizeH="0" baseline="0" noProof="0" dirty="0" smtClean="0">
                <a:ln>
                  <a:noFill/>
                </a:ln>
                <a:solidFill>
                  <a:schemeClr val="tx1">
                    <a:tint val="75000"/>
                  </a:schemeClr>
                </a:solidFill>
                <a:effectLst/>
                <a:uLnTx/>
                <a:uFillTx/>
                <a:latin typeface="+mn-lt"/>
                <a:ea typeface="+mn-ea"/>
                <a:cs typeface="+mn-cs"/>
              </a:rPr>
              <a:t>001</a:t>
            </a:r>
          </a:p>
        </p:txBody>
      </p:sp>
    </p:spTree>
    <p:extLst>
      <p:ext uri="{BB962C8B-B14F-4D97-AF65-F5344CB8AC3E}">
        <p14:creationId xmlns:p14="http://schemas.microsoft.com/office/powerpoint/2010/main" val="18505886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Breastfeeding:</a:t>
            </a:r>
            <a:br>
              <a:rPr lang="en-US" dirty="0"/>
            </a:br>
            <a:r>
              <a:rPr lang="en-US" dirty="0"/>
              <a:t>Uptake of Optimal Practices</a:t>
            </a:r>
          </a:p>
        </p:txBody>
      </p:sp>
      <p:sp>
        <p:nvSpPr>
          <p:cNvPr id="3" name="Date Placeholder 2"/>
          <p:cNvSpPr>
            <a:spLocks noGrp="1"/>
          </p:cNvSpPr>
          <p:nvPr>
            <p:ph type="dt" sz="half" idx="10"/>
          </p:nvPr>
        </p:nvSpPr>
        <p:spPr/>
        <p:txBody>
          <a:bodyPr/>
          <a:lstStyle/>
          <a:p>
            <a:r>
              <a:rPr lang="en-US" smtClean="0"/>
              <a:t>3/4/2015</a:t>
            </a:r>
            <a:endParaRPr lang="en-US"/>
          </a:p>
        </p:txBody>
      </p:sp>
      <p:sp>
        <p:nvSpPr>
          <p:cNvPr id="4" name="Footer Placeholder 3"/>
          <p:cNvSpPr>
            <a:spLocks noGrp="1"/>
          </p:cNvSpPr>
          <p:nvPr>
            <p:ph type="ftr" sz="quarter" idx="11"/>
          </p:nvPr>
        </p:nvSpPr>
        <p:spPr/>
        <p:txBody>
          <a:bodyPr/>
          <a:lstStyle/>
          <a:p>
            <a:r>
              <a:rPr lang="en-US" smtClean="0"/>
              <a:t>University of Washington, Winter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959271064"/>
              </p:ext>
            </p:extLst>
          </p:nvPr>
        </p:nvGraphicFramePr>
        <p:xfrm>
          <a:off x="457200" y="1447800"/>
          <a:ext cx="8229600" cy="46783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7"/>
          <p:cNvSpPr txBox="1"/>
          <p:nvPr/>
        </p:nvSpPr>
        <p:spPr bwMode="auto">
          <a:xfrm rot="16200000">
            <a:off x="-734817" y="3037694"/>
            <a:ext cx="2146742" cy="338554"/>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20000"/>
              </a:spcBef>
              <a:spcAft>
                <a:spcPct val="0"/>
              </a:spcAft>
              <a:buSzPct val="75000"/>
            </a:pPr>
            <a:r>
              <a:rPr lang="en-US" sz="1600" b="1" kern="0" dirty="0" smtClean="0">
                <a:solidFill>
                  <a:srgbClr val="333333"/>
                </a:solidFill>
              </a:rPr>
              <a:t>Percentage of  women </a:t>
            </a:r>
          </a:p>
        </p:txBody>
      </p:sp>
    </p:spTree>
    <p:extLst>
      <p:ext uri="{BB962C8B-B14F-4D97-AF65-F5344CB8AC3E}">
        <p14:creationId xmlns:p14="http://schemas.microsoft.com/office/powerpoint/2010/main" val="9990819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Birth Preparedness: Change in Knowledge</a:t>
            </a:r>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graphicFrame>
        <p:nvGraphicFramePr>
          <p:cNvPr id="7" name="Content Placeholder 3"/>
          <p:cNvGraphicFramePr>
            <a:graphicFrameLocks/>
          </p:cNvGraphicFramePr>
          <p:nvPr>
            <p:extLst>
              <p:ext uri="{D42A27DB-BD31-4B8C-83A1-F6EECF244321}">
                <p14:modId xmlns:p14="http://schemas.microsoft.com/office/powerpoint/2010/main" val="1289092600"/>
              </p:ext>
            </p:extLst>
          </p:nvPr>
        </p:nvGraphicFramePr>
        <p:xfrm>
          <a:off x="338555" y="1219200"/>
          <a:ext cx="8788622"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bwMode="auto">
          <a:xfrm rot="16200000">
            <a:off x="-904094" y="2415299"/>
            <a:ext cx="2146742" cy="338554"/>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20000"/>
              </a:spcBef>
              <a:spcAft>
                <a:spcPct val="0"/>
              </a:spcAft>
              <a:buSzPct val="75000"/>
            </a:pPr>
            <a:r>
              <a:rPr lang="en-US" sz="1600" b="1" kern="0" dirty="0" smtClean="0">
                <a:solidFill>
                  <a:srgbClr val="333333"/>
                </a:solidFill>
              </a:rPr>
              <a:t>Percentage of  women </a:t>
            </a:r>
          </a:p>
        </p:txBody>
      </p:sp>
    </p:spTree>
    <p:extLst>
      <p:ext uri="{BB962C8B-B14F-4D97-AF65-F5344CB8AC3E}">
        <p14:creationId xmlns:p14="http://schemas.microsoft.com/office/powerpoint/2010/main" val="416069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Current work</a:t>
            </a:r>
            <a:endParaRPr lang="en-US" dirty="0"/>
          </a:p>
        </p:txBody>
      </p:sp>
      <p:sp>
        <p:nvSpPr>
          <p:cNvPr id="4" name="Date Placeholder 3"/>
          <p:cNvSpPr>
            <a:spLocks noGrp="1"/>
          </p:cNvSpPr>
          <p:nvPr>
            <p:ph type="dt" sz="half" idx="10"/>
          </p:nvPr>
        </p:nvSpPr>
        <p:spPr/>
        <p:txBody>
          <a:bodyPr/>
          <a:lstStyle/>
          <a:p>
            <a:pPr>
              <a:defRPr/>
            </a:pPr>
            <a:r>
              <a:rPr lang="en-US" smtClean="0">
                <a:solidFill>
                  <a:srgbClr val="FFFFFF">
                    <a:lumMod val="85000"/>
                  </a:srgbClr>
                </a:solidFill>
              </a:rPr>
              <a:t>3/4/2015</a:t>
            </a:r>
            <a:endParaRPr lang="en-US" dirty="0">
              <a:solidFill>
                <a:srgbClr val="FFFFFF">
                  <a:lumMod val="85000"/>
                </a:srgbClr>
              </a:solidFill>
            </a:endParaRPr>
          </a:p>
        </p:txBody>
      </p:sp>
      <p:sp>
        <p:nvSpPr>
          <p:cNvPr id="5" name="Slide Number Placeholder 4"/>
          <p:cNvSpPr>
            <a:spLocks noGrp="1"/>
          </p:cNvSpPr>
          <p:nvPr>
            <p:ph type="sldNum" sz="quarter" idx="11"/>
          </p:nvPr>
        </p:nvSpPr>
        <p:spPr/>
        <p:txBody>
          <a:bodyPr/>
          <a:lstStyle/>
          <a:p>
            <a:pPr>
              <a:defRPr/>
            </a:pPr>
            <a:r>
              <a:rPr lang="en-US" dirty="0" smtClean="0">
                <a:solidFill>
                  <a:srgbClr val="FFFFFF">
                    <a:lumMod val="85000"/>
                  </a:srgbClr>
                </a:solidFill>
              </a:rPr>
              <a:t>Page </a:t>
            </a:r>
            <a:fld id="{E64A4FA6-C93F-4EC2-8402-230E7C670A09}" type="slidenum">
              <a:rPr lang="en-US" smtClean="0">
                <a:solidFill>
                  <a:srgbClr val="FFFFFF">
                    <a:lumMod val="85000"/>
                  </a:srgbClr>
                </a:solidFill>
              </a:rPr>
              <a:pPr>
                <a:defRPr/>
              </a:pPr>
              <a:t>54</a:t>
            </a:fld>
            <a:endParaRPr lang="en-US" dirty="0">
              <a:solidFill>
                <a:srgbClr val="FFFFFF">
                  <a:lumMod val="8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7932" y="3810000"/>
            <a:ext cx="3771935" cy="25158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913" y="1659272"/>
            <a:ext cx="2437954" cy="3655146"/>
          </a:xfrm>
          <a:prstGeom prst="rect">
            <a:avLst/>
          </a:prstGeom>
        </p:spPr>
      </p:pic>
      <p:sp>
        <p:nvSpPr>
          <p:cNvPr id="2" name="Footer Placeholder 1"/>
          <p:cNvSpPr>
            <a:spLocks noGrp="1"/>
          </p:cNvSpPr>
          <p:nvPr>
            <p:ph type="ftr" sz="quarter" idx="11"/>
          </p:nvPr>
        </p:nvSpPr>
        <p:spPr/>
        <p:txBody>
          <a:bodyPr/>
          <a:lstStyle/>
          <a:p>
            <a:r>
              <a:rPr lang="en-US" smtClean="0"/>
              <a:t>University of Washington, Winter 2015</a:t>
            </a:r>
            <a:endParaRPr lang="en-US"/>
          </a:p>
        </p:txBody>
      </p:sp>
      <p:pic>
        <p:nvPicPr>
          <p:cNvPr id="2050" name="Picture 2" descr="C:\Users\Richard\Dropbox\Lucknow Field Visits\November 2014 (Neha)\Nov201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556668"/>
            <a:ext cx="1671310" cy="2506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ichard\Dropbox\Lucknow Field Visits\November 2014 (Neha)\Nov2014-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1667739"/>
            <a:ext cx="2667000" cy="177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809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p:txBody>
          <a:bodyPr/>
          <a:lstStyle/>
          <a:p>
            <a:r>
              <a:rPr lang="en-US" dirty="0" smtClean="0"/>
              <a:t>Panel </a:t>
            </a:r>
            <a:r>
              <a:rPr lang="en-US" dirty="0" smtClean="0"/>
              <a:t>discussion, CSE 691</a:t>
            </a:r>
            <a:endParaRPr lang="en-US" dirty="0" smtClean="0"/>
          </a:p>
          <a:p>
            <a:pPr lvl="1"/>
            <a:r>
              <a:rPr lang="en-US" dirty="0" smtClean="0"/>
              <a:t>Cliff Schmidt,  Literacy Bridge</a:t>
            </a:r>
          </a:p>
          <a:p>
            <a:pPr lvl="1"/>
            <a:r>
              <a:rPr lang="en-US" dirty="0" smtClean="0"/>
              <a:t>Emily Bancroft, Village Reach</a:t>
            </a:r>
          </a:p>
          <a:p>
            <a:pPr lvl="1"/>
            <a:r>
              <a:rPr lang="en-US" dirty="0" smtClean="0"/>
              <a:t>Brian Taliesin,  PATH</a:t>
            </a:r>
          </a:p>
          <a:p>
            <a:pPr marL="0" indent="0">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55</a:t>
            </a:fld>
            <a:endParaRPr lang="en-US"/>
          </a:p>
        </p:txBody>
      </p:sp>
      <p:pic>
        <p:nvPicPr>
          <p:cNvPr id="3074" name="Picture 2" descr="http://ideologyfirm.com/wp-content/uploads/2012/11/LiteracyBridge_7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63" b="89895" l="10000" r="90000"/>
                    </a14:imgEffect>
                  </a14:imgLayer>
                </a14:imgProps>
              </a:ext>
              <a:ext uri="{28A0092B-C50C-407E-A947-70E740481C1C}">
                <a14:useLocalDpi xmlns:a14="http://schemas.microsoft.com/office/drawing/2010/main" val="0"/>
              </a:ext>
            </a:extLst>
          </a:blip>
          <a:srcRect/>
          <a:stretch>
            <a:fillRect/>
          </a:stretch>
        </p:blipFill>
        <p:spPr bwMode="auto">
          <a:xfrm>
            <a:off x="6129867" y="1343025"/>
            <a:ext cx="2495550" cy="1247775"/>
          </a:xfrm>
          <a:prstGeom prst="rect">
            <a:avLst/>
          </a:prstGeom>
          <a:noFill/>
        </p:spPr>
      </p:pic>
      <p:pic>
        <p:nvPicPr>
          <p:cNvPr id="3078" name="Picture 6" descr="http://pacifichealthsummit.org/images/logos/PATH_2C.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3312" b="89610" l="4497" r="98107">
                        <a14:foregroundMark x1="67337" y1="37013" x2="67337" y2="37013"/>
                        <a14:foregroundMark x1="57278" y1="34740" x2="57278" y2="34740"/>
                        <a14:foregroundMark x1="37515" y1="37013" x2="37515" y2="37013"/>
                        <a14:foregroundMark x1="87456" y1="43506" x2="87456" y2="43506"/>
                        <a14:foregroundMark x1="26982" y1="35714" x2="26982" y2="35714"/>
                        <a14:foregroundMark x1="28876" y1="58442" x2="28876" y2="58442"/>
                        <a14:foregroundMark x1="21538" y1="73701" x2="21538" y2="73701"/>
                        <a14:foregroundMark x1="13728" y1="55844" x2="13728" y2="55844"/>
                        <a14:foregroundMark x1="16095" y1="38312" x2="16095" y2="38312"/>
                        <a14:backgroundMark x1="41657" y1="78571" x2="41657" y2="78571"/>
                      </a14:backgroundRemoval>
                    </a14:imgEffect>
                  </a14:imgLayer>
                </a14:imgProps>
              </a:ext>
              <a:ext uri="{28A0092B-C50C-407E-A947-70E740481C1C}">
                <a14:useLocalDpi xmlns:a14="http://schemas.microsoft.com/office/drawing/2010/main" val="0"/>
              </a:ext>
            </a:extLst>
          </a:blip>
          <a:srcRect/>
          <a:stretch>
            <a:fillRect/>
          </a:stretch>
        </p:blipFill>
        <p:spPr bwMode="auto">
          <a:xfrm>
            <a:off x="6400800" y="3352800"/>
            <a:ext cx="1847851" cy="6735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villagereach.org/wp-content/themes/villagereach/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654" y="2743200"/>
            <a:ext cx="2847975" cy="50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5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 Prevention</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pic>
        <p:nvPicPr>
          <p:cNvPr id="2052" name="Picture 4" descr="http://www.cdc.gov/hiv/images/web/prevention_LS010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81200"/>
            <a:ext cx="23812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malaria.com/wp-content/uploads/bednets-malaria-c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guim.co.uk/sys-images/Environment/Pix/columnists/2014/9/16/1410861501667/MDG-Ebola-prevention-post-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 y="4232275"/>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upload.wikimedia.org/wikipedia/commons/e/e2/U._Dist._needle_exchange_01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999332"/>
            <a:ext cx="2514600" cy="21232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dentalimplantscosthq.co.uk/wp-content/uploads/2013/04/flossing_tee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4687" y="4207933"/>
            <a:ext cx="1571625" cy="106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388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Maternal and Child Health</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a:p>
        </p:txBody>
      </p:sp>
      <p:pic>
        <p:nvPicPr>
          <p:cNvPr id="4098" name="Picture 2" descr="http://www.newkidscenter.com/images/10401847/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05200"/>
            <a:ext cx="285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k4health.org/sites/default/files/styles/content-inline/public/majulas-baby1.jpg?itok=q7BXr_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124200"/>
            <a:ext cx="18478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3.amazonaws.com/chssweb/images/8079/large/kit.JPG?13298362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2633166" cy="17049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NICEF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434714"/>
            <a:ext cx="2590800" cy="181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678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Lifestyle</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3/4/2015</a:t>
            </a:r>
            <a:endParaRPr lang="en-US"/>
          </a:p>
        </p:txBody>
      </p:sp>
      <p:sp>
        <p:nvSpPr>
          <p:cNvPr id="5" name="Footer Placeholder 4"/>
          <p:cNvSpPr>
            <a:spLocks noGrp="1"/>
          </p:cNvSpPr>
          <p:nvPr>
            <p:ph type="ftr" sz="quarter" idx="11"/>
          </p:nvPr>
        </p:nvSpPr>
        <p:spPr/>
        <p:txBody>
          <a:bodyPr/>
          <a:lstStyle/>
          <a:p>
            <a:r>
              <a:rPr lang="en-US" smtClean="0"/>
              <a:t>University of Washington, Winter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a:p>
        </p:txBody>
      </p:sp>
      <p:pic>
        <p:nvPicPr>
          <p:cNvPr id="3076" name="Picture 4" descr="http://www.two-shay.com/img/articles/doctors-smoke-cam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48200"/>
            <a:ext cx="2154081" cy="14192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3.amazonaws.com/rapgenius/1353550326_ashtr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819400"/>
            <a:ext cx="2132464" cy="14287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bringmethenews.files.wordpress.com/2014/04/hero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09800"/>
            <a:ext cx="2124590" cy="14192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biggulpshuh.com/images/superbiggul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962400"/>
            <a:ext cx="1367095" cy="151899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topvodkabrands.com/wp-content/uploads/2013/07/Russian-Vodk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928812"/>
            <a:ext cx="2075156" cy="178117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yotel.com/~/media/Images/Carousel%20Images/YOTEL_NYC_FOUR_Gym_FO.ash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0520" y="4495800"/>
            <a:ext cx="2504080" cy="150244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descr="data:image/jpeg;base64,/9j/4AAQSkZJRgABAQAAAQABAAD/2wCEAAkGBxQQEhUUEBQVFRQUFBQVFBYVFBQUFRcVFBQWFhQVFRQYHCggGBolHBQUITEhJSkrLi4uFx8zODMsNygtLisBCgoKDg0OGhAQGiwkHCQsLCwsLCwsLCwsLCwsLCwsLCwsLCwsLCwsLCwsLCwsLCwsLCwsLCwsLCwsLCwsLCwsLP/AABEIALcBEwMBEQACEQEDEQH/xAAcAAACAgMBAQAAAAAAAAAAAAACAwEEBQYHAAj/xAA/EAACAQIDBAcGAwcCBwAAAAABAgADEQQhMQUSQVEGE2FxgZGhByIyUsHRFEKxFTNigpKy4cLwIyQlU3Ki8f/EABsBAQEBAQEBAQEAAAAAAAAAAAABAgMFBAYH/8QANREBAAICAAUCAwYEBgMAAAAAAAECAxEEEiExQQVREyJhMnGBkaGxBkLB0RQVM+Hw8SM0Q//aAAwDAQACEQMRAD8A5monwP29YnQlhuuh2tDetCAkb1AgsrUQJRDcRIxfsl011eAI4S6IiYWEYHhnzH1EsNd3mwSud2yEMNbAEEW0I0lju4ZMFLx81Y/qwRobtxyJExNuryYwRXcQrvR4jKbi3iXyXwdeavSWT2di93WZ+j1+Ez6jUs2iq4l5XpxMWgithnp5qN4a5GRytzV61jZtDFb4yFmHONNUyc0Gs2V/0490mmtlGjfMjwmUnqlacIdkoudJYiZnUMZc1MVJvedQ2Tot0SbFkVsSCtAZomjVO08l/X1nTcU7d35ji+MvxVtdqR2j3+suiPSVVCqAoUAAAWAA0AHAThLnHRiaq3Yz1fT/ALE/e8j1L7cfcUyT0XnAKQBKwBKwBKwAKQAKQAZICmSVSmSApkgKNOBzhVn5t/SYroTJDVqPKRIVmJ6JYWlWeiA4kIvUYqCXbcXgQrDnLtqMtfcXXjnLzL8WPcJxIk5mZzVg1MaoscwfS3jLF4Jz00xlapck21JPITMx1282+Te5iP7F7vPyjfsxy662/Io3vccJrprT5554vzR4ZPDYkjMaTNbzE6l6+LL0iY7MthcYxyB8521t9UW2bUC2vr3WP+/rJMKikhGvh2TOg+wmdJsivUCa+A5y1rMvm4ri8fD13bvPaPMtu6I9ETUK18YPdGdOkfRnH0mptEdKvzefNk4i3Nk/CPEf7ujqLD6TnLBVbjMy0w5HvET0PT7far+LzvUqfZt+AWE9R5JZEASJQBEASJABEoAiQCRKpbCAphAUwhS92EcwKsuo8p+cl/R9ZKd4ElWNt1yvOZJlbe6Ve8m1rbYKmHJ0lc74LT1qAYd+UOccPl9hrgqh4esNRwuafC1S2O5+IhR4mHWvBX8zH7rS7KpDJi7HncADwtG3WOBp5mZHalSGSL3t7x9ZNuvwcWOOsKW1ce7qBundvlly5Te99Hx8XlnliK16Sxai8kvhrEz3eeSC/YOGqbpN9DNXjcOfDZJx2mJ7Sv06ltNPSc4vNej1ImJjcLtCuTmTnO9bbdYlZp1JpvYK+L3clzY6D6mIrt5/G8fXBHLXree0f3bN0O2QAwrV/ef8oOi9tucxa++kdngfNe03yTu0/wDNQ6Nhq17Tm2vq8MkV3ymZarDEMb1fAz6+A/1PwfL6jERh/GDGE9l4JZEoEiAJEACIAEQAIgARCgYQFMICmEql2gc0weNDaz8+/pnDcXXJC5+HR+ySYh9U46W8DGzRwN5nSRiqNdljs841CxjpB6YJRqR4Zyuka8QJhTXgT6SNdS2xqjQSJuI7yrVdoCZ2xOatQpjN/IawUyxfsdRwoBu+Z9B3CRuMUb3brK2ah4Q6sJtrD1N7eC3BABIF8+2brqXkcfjyRbmrHT6Kg2fU3S5U7o1OWXeNZZl8ccNkiNzHRXKWk3tiaRWNyQjMpuPLhOkxExqXyUvkx35qyvUMcOOR7dJjlmOz0sfG0n7XSVynXL5U7E8+Am+aKxuzOfjJ1y4us+/iGY2bswLmx3mOpnG2Wbz9Hmxg5d2tO7T3lnMNXanppNQzarPYHa40JtDnMMzQ2oCNR5zMyaTUxwIsTMzLdY6k4N952I4Cx7yf8T7/AE2s81rPN9VvHLWv12tET13igIgCRAEiUCRAWRAAiABEKBhAWwgKZYUu0o40cao+HKeByWfsp47FH2RLtQjS/lHw5aj1WY7GLtlhHw5dI9Yt7GrtsyckutfWPeDqe25OWXavq1PLIUtvUyPeW8zMS+qnqOG3kf7SoH8vr/iTTtHGYZ8rFDF0GyXXwk060z479KzC7To0/wAth/KB+kmnWuo7Qh6PIj1k03tKJblI1EjA7RAUuH3SSGFjkQbkEcjNbc5ox2L2AHzpMFPym+6e46jxvNRLzeI4Dm60n8GDxWBqUv3iEDnqvgwymnmXx3x/bjSuyBoiZhztjreNPYctSN18RzltMXjUuEYbYp3Vteytqq4zPhynzTWau0TFoZTrgdDG00W1aOaSccSr1Mc66MZrbjbH4M2dja9ZwtMNUP8ACL+LHRR2mbpjm/SvVyyXjFG7zqHStmYLqaYU5tq5HFjr4DIeE9zBijFSKvzvE5vjZJt+SwROz5wkSgCIAkQBIgARABhKFkSKAiAthAWwhSyso46uzVGpPgJ4PPL91X03FHeTVwdEa38/8Sc8u0cDwsd9mDC0flJ/mMnPLpHB8J7frIxhKHy+rfeTnluOC4Sf5f1l44KhyYfzfeOeUngOE9p/MabNoc2/qH2jnlqPTuF+v5mDDYddQfFiZOaW44ThKd4/WQ1K9JfgFu6Tq1OXh6fZ/RZG0E4GR3jicfusUtorzk061z0nyvUqiPxk07RMSh9nk/C0aSYV3wVUcbwzyz4ksCovOQ1aDqe0GXJxlxyyl2zM+LQXVweGqZ7u4f4SV9NPSa5ny24PDbrrX3K77Apn4KrDvUN+hEu3G3p8eLfnH/Ra7AUZ9ab8woH1Mb+jH+W17zbr9IKrCvRzI31+ZdfESfDrPZ5+bBmw9dbj3W9k12rndpAux4AXPlN1xbnT4cnEajc9HQejnREoRUxIFxmEyOfDeP0n34eG1O7PI4njpvHLWW3MJ9zzS2EqAIlQBEASIAkQBIhQESgCIC2EACIC2EKWwgLIgcxFuU/Pv6pGvYxQPlHlMzLcRHsMUgeAk21ywYuHXskXlgX4JDraDkrPgP7Mp842x8DH7IOyaR5+ZjbM8Hinx+oP2NSuMm8zLzSxPp+CfE/nKTsSkdN8eP3k5pP8uw+Nx+IDsBeDt6GOZmfTaeLT+iP2E4+Gp6W+su0jgr1+zf8AQxMPiKehDDvk6Ota8RXzErlDaLrk6kfpDvF5/mhkKWJV4bj6DNFTGl37kVNnoeFu6NMzESX+AA0JkTkT+EtLs5ECgeeUbT4bZeiG0zQbq2/ducv4GP8ApPHz5z7OG4jlnlt2fnfWvR4y0nLij54/WP7+35N7M9V+FLaUARCBIgCRAAiFCRKgCIUJEACIAMICmEBbCFLYQBgctV5+ff1OJEKh5SNxMiBYyLuU7jSLqyOreOiaum9QR0T/AMkGLXbiJG4tI0xQBzyhr4mu5q4kSNxeDUrw1s5a0ps5XEAyoOsqFNgxwyMJp4Bl7ZFhYpV+csSk1PAB0mmNzD25Jo2Hqo0vMNEjTMy3rYOM62kL/EuR+h/3ynscNk56de8P5563wX+H4jdfs26x9/mGQIn0PHQRAAiUCRAEiABEACIAkQFkQAIhQMIQphKpbCAu0Dk6NPzz+o1lYRodok5TI1Ej3pGoFeRoQMipygHTVSMxKJ6heEjXLCRSEGhBIXRiiDRqmUMUwmhwI3RCDXLSVJOV5rbnMCJlRN4GW6N4vcqgH4X90/T1n0cNflv97x/W+E+Pws6716x/X9G6ET1n89CRAEiAJEACIAEQBIhQESoAiFLIgAwgKYQFsIUFoHJVCDVp+ff0+Ph17yctROB9YdYvSe0mhhwMjcTAw0y1AgZGoMUQ0MLCjQG0Lp7dMCbwCBgEGhRq0AwZVGDCCBhBhpU0MGVmRysiEqLOHOeU1DjeOjfsDW6ymrcxn38Z7GO3NWJfzXjsHwOIvj8RPT7vBxE2+UJEASIAMJQsiABEASICyIANAW0BbCFLYShdoHBcPRL6uB45zxrTEeH6jBgtm6zeI/FeTAgcSfH7TnN3qU4Cte8zP4rFNAOczMvrpSKdtrFOp2zEw+mt1hKkjrFjFqw6RcwYkDUxpfiRB/41TDUZIEMYsjXxIMGLWF54F+IQ8oXmgW+pg3AsucKkCAxTKhgEIm0IMGVBiVkQlZPpGahzs2/orWvTZT+U38D/APJ6PCW+WYfjP4jw8uWuSPMa/L/tmiJ9b84EiABEATAWRAAwAMADAWwlAMIUthAUwgBA4xinw7ltxrjVQy2PaCfrPP3E93oatHYlaNs0bLsN7d44TNsVZ7Pqw+oZ8XaTadRwbbu93azhbBPh62H1vxev5GpikPxAjwv+k5zjtD0sXqfC37zpbpBG+FhOc7h6NPh3jdJOGGPK8m3X4by0wDmvpeCKxHgwbny28JGo5fYxVQw1qo+oWF5ap6gcDC8sIFLxg0YBAYphoxTAaDCmCVkSypJgMrI1MrEwbTM1DFobH0Tqf8RhzX9CJ9fCT82n5z+Ise+Hi3tP7tpM9F+LCYAmFAYANCFtAAwAMAGgLaAtoUtpQuB87gTy9vY0YhI0Jja626R7HsA9StWrXNqaBAeG9UNz5BP/AGl3Mw5XrESue12uiVKCBKZqbru7ABXKkhU3iNdH15SbiO7UUtau4c9qvTfiab8Cch3Xl5YnsVyZMc9dwCljqtE/Fcec5WxQ9XhvVM9P5twzGE24eKnynCaae9h9Sm/esrq7VU/EtpnlfbHF08mri6R5SadIzY58npUQ6ESOkTXwaFU8RDXQXUcjBpBw7cLGECQw1EHVKv3wbOVoUamUNUysyIGEEplZk1TNMSz3RZv+MvaGHpPp4afnh4frtd8Hf8P3huRnpvwYTCBMKBhKAMgW0oAwFmEAYUDQFtAW0KXKPnhDPKl68SYsjUOr+zHEtTwXuD46tUk9qhVHoBNT0cN80zMtS6ZVTUxtZm49WO4dUmX6znbu+zH9mFClhg2REzvTprfcb9F2cXoGx+Umw850jJ7vmvgiOtekqFXZ+Ko/EjED5SG/tMapLtTieJxxrvCMLtFdKgM52xT4elw3quKflyxLMYejSqfCR5zjPNHd7mKvDZY3SYWRswDS/gTM80vojhax2EuGtxbzjbcY9e6xTong5kbivtJoWoNCDKurDFdxqIN29jFrg6iRqLCBEKYDKDUwgwZWZGplZkxTNMyzvRf9+n839pn0cP8Abh4vrf8A6d/w/eG7Gem/ABMoAwBMADAW0ADAWYAGADShTSAGhS5Quv0XwVSraphqR3qQuQgU5HI3FrHtE856LB7U9mGCU+61amDmGDhwp+UhgcpNLFpX+i+ArYGl+H6tagSpV3X3kBYM7FSwvkbWmbDSulmw8U2LrVfw1XcZwVKLvggKFFt25/KZiay+mmSNRDFYWnZt05Eaqw3WHepzEzLrE+WwYdCq6RpInZNeYl2rLGY7ZlOqDvr73Bhkw+/jLW017Jkx1v3avjNn1KBup3l5jXxE7RetukvlnHlwzzUk3Abcdcgb9h+hmL4YepwnrGWPlnr9J/pLPYTpFTbKoN09s5Tinw9zD6vht0v8s/VlqTU3zVhOenpVvS0brJ3UkaZxptIPOQS1MQI6u0CQJUGIBCVBqYZk2nNQzLYeigvXHYGPp/mfVw3+pDwvXp1wdvw/duhnpPwQTAEwBMBZlANClmEAYAGAtoC2hS2gBAvBvfDchaec9Fb2gnWUXHNDbvtlKkF4KjSxNFKrU0Zt0XJUE5DiY0RMrNWoVqJbQgqfQiBGP2XQxI3cTSSoOBZQSO46jwjUSRMx2YOt0Ao5jD1qtK/5S3Wp5P7w8GEzNIluM0x4aztPoVi0J3QlWxNt0lGYcCFbLTgGvOc45fTTia+WrVQVYq6sjjVHUq39LZzGneLxPZTqNMTDtEs37POilHG4svUTep0ULVFuQrO91p6afmOXyidsM26xPZ8fGUpWItHeVP2n7Bwmz61MUXZhVDFqR+OkAbBg3FSb2Bz90zU081aw8XTpXNXce8d2u4bAMRv4Zw4+XRh4cZxtPi0PbwcNbl+Jwt+avt5XMLtZ0NmuCNQbgznMPvxcbaPlvGp+rNYXa6Pk0j76Z627L6hW0MO2xbhEaNwG0g9aBMrKVhDqZmoZltHQ2neozck/Uj7GfZwkfNt+a/iTJrh6197ftDbjPQfigmAJgCYCzCgaAsygDAAwAaApoC2gDAuVBa3aZ5z0WQom6kQjHdGqnVvUonS5K9xlJXNoZEA8NDCwjCY25s2oMJpksXUKqHAva17cpWY9hpiVqWYHLLLkZdprTX+m+Bw7olXE0esRWCu63FSmrZBrjVQTmO2ZmIlulpjs1HbvszqD38C4qIRfcqNZrWuN17WPjOc4304+K13Zz2SbNqUKeINdGpu1RVCuN1rU1JvbldyPCXFGtscXki8xr2c09qS/iNo4g3zRginhZEUFfMHznOcnLefZ9VMEXw199NIw+Iei11JBGv8AmdZiLQ4Yc+Xhr7pOpbVs7bKVxasoYjW494do7O6fNfHNez9TwnqeLivkyx83/Oy/+yaT50z4XM57l6ccNinrVCYZ6ehI78xJtYxzTtLI4fFH83mJXWJ91oPeGtIgehEQhiGWElvnQ/DbtEsdXOXcuX63npcLXVd+78N/EfEc/ERjj+WP1n/bTOmfU/PBMATAAwAMoAwFmABgAYAGAtoC2gBCpp4oXCk58p8D0GawuYkRjMcnV1lcdx7oVmqyCqgPGVmOjXq7lGF+dpGme2TjQ4KnUSwzMGGiqk5C3lBtiemaoMBX3r/Bl7xOdxbwvLB1X+hOL67A4djr1YU96e79JYc7d2aekD38xrGiJ0410s9mWKWpUq4ZvxCu7OQSFrXY3OR919eFu6cLYpejh4qvaejnG1dnsrFaiNTqKM1dSjeIOc50tNZ1PZ3y44yRzR3YqncG4uCPMGd9vije2wbM2iWNhk/IaN2j7f7HC9PMP0PAepTOqZJ6+J9/v+rO4fad8mnHT3q5/daDg5iR2i0SYjw1Emq8A7yo8IRb2dhjVdVXViAPvN0rzTqHz8Tnrhx2yW7RG3T6FIU1VV0UADwnsVjljUP5hmy2y5LZLd5nYjNOYTAEwAMATKAMADAWYAmABgLYQFsIAWhWH6Uq251iZPTzI5jj6Tz4ehLI9EdtisoBPvDWWUbBtLD763GshAdkV8rGWCSts4TeF7SLDE0AVYEEgwM42JuBci55iSZIhQ6aMP2fWyGi2/rW03XuzL3stb/p6X4PUt3b5mvLFm3wy9AobZ2LQxidXiaauvAn4lPNWGanumbVi3d0x5bY53WXCvaJ7PamAJrUr1MPfNrDeS+gqAf3DI9htfjyzTp4fbF65o3HS3mPf6w0VciCDYg3BHAjjeEbBhMSKyk5Coou403h86jnzE52p5h7HA8f/wDLLP3T/SVihiCupynLT263mrIUq95H01vtZSpI6xJ4eU2JTEJMt16E7PsDWbtVP9R+nnPv4XH/ADPyP8R8Z24ev3z/AEj+v5NqM+1+TQTAEygYAmABgCZQBgAYAmABgAwlC2EAbSCdqUA6m44TznpOcYau2CxBHANl2qdJth1vYuOWtTBHESAKtHq3uNDI13XH95YRgMZQKtloZFPFZwRfQLw5yKxPtGxJp4PdDfvXUWtnYe8f0E3XuzPZkfZYf+QT/wA6n95lZluG/wBkrGkhpTQxCF4nDrURkqKGRwVZSLggixBETG1rM1ncPnv2h9AKuznNSgr1cKbtvBSTSz+GpbQfxaTjy6fXGWLdWn0MPXAFZFsoNwxKi9uQJuYiaxOkmL2jcQ2rbexqmEYdYpVHAZd7Vd6xAvxFzbs4znkx+Ye3wHH82seT8JU6dYr3Ti9mLzVkKFeTT6a5NrlN7yOsWZDZuGNaoqLqx8uZ7tZulZtOocOJ4iuDHbJbtDqeFoCkiouigAfeevWvLGofzXPmtmyWyW7zOzCZpyReEQZQJgCYAmAJlAGAJgCYAGAJgKaUDILFTNZ570mi9M9n3AqqM01txU/aWGZF0G291bCmxyOkso6eQKq5SEdCKZIyMy0rY+mCM8u3WFYrF7wViq79rZLfetqcvASDUum211xFKio1UsT5AZ+s6U+rNm+9CKW5gaHC6Bv6iTJ5RslOpzmoliYMvKyi8iivKiCQcjCubbb6FYXB1mxSqoUnfAewpUN2xJUaa5i+Q4CcpjU9HeMnNHVzvpz0vOPtTT91TYsGOTO2m9b8q9mvE6ACbbrTXXyw+CxHWLn8QyP3nC9dS/TcHxPx8fXvHdYp1Spk0+jnmsshhsWD9PtJyu0cRGnUuiOxzQTrKgtUcafKvLvPGehgxcsbnu/Jer+pf4m3w6fYj9Z/s2QGfS8R6ERAiBBlEGABgQZQJkANKBMADAEwFNACA++U856TE7SpXU3FxxHfKOa4yicPVK8Abqew6Tfdz7OldCukXWKFY+8MpmVbdWW+YklYlSrm3GZaUusUfHvc8iLeY4RA5VtrFipWqMvws53e69hOuujG+rs+xh1dCkny00HkomCV4Vpdpo5KkqaeapBoS1Y2aGx5SstY9omyPxuz69NfjVetQc2pe9u+IBHjJPZun2nzde05zD6Il7DVCHunLO+htn94mu46uvD57Ysm6ee7ZNl7Lr4sgUKTNf8AMB7o73OQ85xrS1p6Q9zLxmKld3tEfv8Ak6h0R6EphLVK1nrDTiqHmL6t28OHOfdiwcvWe787x3qU5vkp0r+s/f8A2bdafQ8t6ETAi8CLwIJgReUCYAmFCYAmEAZQJgAxgKYyKXeBJqZT4HoqtZtZEap0o2f1iby/EuY7uImolJjbWtj7RNFww8ZqYZiXYuj21euQd0wrI4hZJahr3SF1XD1iCwdUJHfbslrBLmewafXYmkhGW8Ce5c/pOlo0xWXZcPVBnJtaVuMINKlpUM6yUQXgMoYiIlJg/KaZcf8AaX0BpkVMZhfcVLnEUhYKD/3KfADPNe3LlMz0dI6uf9HK3UYug5AIWqlwQDdWbdbLnZjbtkrPzNWrusvo9RbIT7nnJgeMIiURIIJlHoEGFDCIMCIUJgCYQJgLMoUxkCmMKXCv/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8" descr="data:image/jpeg;base64,/9j/4AAQSkZJRgABAQAAAQABAAD/2wCEAAkGBxQQEhUUEBQVFRQUFBQVFBYVFBQUFRcVFBQWFhQVFRQYHCggGBolHBQUITEhJSkrLi4uFx8zODMsNygtLisBCgoKDg0OGhAQGiwkHCQsLCwsLCwsLCwsLCwsLCwsLCwsLCwsLCwsLCwsLCwsLCwsLCwsLCwsLCwsLCwsLCwsLP/AABEIALcBEwMBEQACEQEDEQH/xAAcAAACAgMBAQAAAAAAAAAAAAACAwEEBQYHAAj/xAA/EAACAQIDBAcGAwcCBwAAAAABAgADEQQhMQUSQVEGE2FxgZGhByIyUsHRFEKxFTNigpKy4cLwIyQlU3Ki8f/EABsBAQEBAQEBAQEAAAAAAAAAAAABAgMFBAYH/8QANREBAAICAAUCAwYEBgMAAAAAAAECAxEEEiExQQVREyJhMnGBkaGxBkLB0RQVM+Hw8SM0Q//aAAwDAQACEQMRAD8A5monwP29YnQlhuuh2tDetCAkb1AgsrUQJRDcRIxfsl011eAI4S6IiYWEYHhnzH1EsNd3mwSud2yEMNbAEEW0I0lju4ZMFLx81Y/qwRobtxyJExNuryYwRXcQrvR4jKbi3iXyXwdeavSWT2di93WZ+j1+Ez6jUs2iq4l5XpxMWgithnp5qN4a5GRytzV61jZtDFb4yFmHONNUyc0Gs2V/0490mmtlGjfMjwmUnqlacIdkoudJYiZnUMZc1MVJvedQ2Tot0SbFkVsSCtAZomjVO08l/X1nTcU7d35ji+MvxVtdqR2j3+suiPSVVCqAoUAAAWAA0AHAThLnHRiaq3Yz1fT/ALE/e8j1L7cfcUyT0XnAKQBKwBKwBKwAKQAKQAZICmSVSmSApkgKNOBzhVn5t/SYroTJDVqPKRIVmJ6JYWlWeiA4kIvUYqCXbcXgQrDnLtqMtfcXXjnLzL8WPcJxIk5mZzVg1MaoscwfS3jLF4Jz00xlapck21JPITMx1282+Te5iP7F7vPyjfsxy662/Io3vccJrprT5554vzR4ZPDYkjMaTNbzE6l6+LL0iY7MthcYxyB8521t9UW2bUC2vr3WP+/rJMKikhGvh2TOg+wmdJsivUCa+A5y1rMvm4ri8fD13bvPaPMtu6I9ETUK18YPdGdOkfRnH0mptEdKvzefNk4i3Nk/CPEf7ujqLD6TnLBVbjMy0w5HvET0PT7far+LzvUqfZt+AWE9R5JZEASJQBEASJABEoAiQCRKpbCAphAUwhS92EcwKsuo8p+cl/R9ZKd4ElWNt1yvOZJlbe6Ve8m1rbYKmHJ0lc74LT1qAYd+UOccPl9hrgqh4esNRwuafC1S2O5+IhR4mHWvBX8zH7rS7KpDJi7HncADwtG3WOBp5mZHalSGSL3t7x9ZNuvwcWOOsKW1ce7qBundvlly5Te99Hx8XlnliK16Sxai8kvhrEz3eeSC/YOGqbpN9DNXjcOfDZJx2mJ7Sv06ltNPSc4vNej1ImJjcLtCuTmTnO9bbdYlZp1JpvYK+L3clzY6D6mIrt5/G8fXBHLXree0f3bN0O2QAwrV/ef8oOi9tucxa++kdngfNe03yTu0/wDNQ6Nhq17Tm2vq8MkV3ymZarDEMb1fAz6+A/1PwfL6jERh/GDGE9l4JZEoEiAJEACIAEQAIgARCgYQFMICmEql2gc0weNDaz8+/pnDcXXJC5+HR+ySYh9U46W8DGzRwN5nSRiqNdljs841CxjpB6YJRqR4Zyuka8QJhTXgT6SNdS2xqjQSJuI7yrVdoCZ2xOatQpjN/IawUyxfsdRwoBu+Z9B3CRuMUb3brK2ah4Q6sJtrD1N7eC3BABIF8+2brqXkcfjyRbmrHT6Kg2fU3S5U7o1OWXeNZZl8ccNkiNzHRXKWk3tiaRWNyQjMpuPLhOkxExqXyUvkx35qyvUMcOOR7dJjlmOz0sfG0n7XSVynXL5U7E8+Am+aKxuzOfjJ1y4us+/iGY2bswLmx3mOpnG2Wbz9Hmxg5d2tO7T3lnMNXanppNQzarPYHa40JtDnMMzQ2oCNR5zMyaTUxwIsTMzLdY6k4N952I4Cx7yf8T7/AE2s81rPN9VvHLWv12tET13igIgCRAEiUCRAWRAAiABEKBhAWwgKZYUu0o40cao+HKeByWfsp47FH2RLtQjS/lHw5aj1WY7GLtlhHw5dI9Yt7GrtsyckutfWPeDqe25OWXavq1PLIUtvUyPeW8zMS+qnqOG3kf7SoH8vr/iTTtHGYZ8rFDF0GyXXwk060z479KzC7To0/wAth/KB+kmnWuo7Qh6PIj1k03tKJblI1EjA7RAUuH3SSGFjkQbkEcjNbc5ox2L2AHzpMFPym+6e46jxvNRLzeI4Dm60n8GDxWBqUv3iEDnqvgwymnmXx3x/bjSuyBoiZhztjreNPYctSN18RzltMXjUuEYbYp3Vteytqq4zPhynzTWau0TFoZTrgdDG00W1aOaSccSr1Mc66MZrbjbH4M2dja9ZwtMNUP8ACL+LHRR2mbpjm/SvVyyXjFG7zqHStmYLqaYU5tq5HFjr4DIeE9zBijFSKvzvE5vjZJt+SwROz5wkSgCIAkQBIgARABhKFkSKAiAthAWwhSyso46uzVGpPgJ4PPL91X03FHeTVwdEa38/8Sc8u0cDwsd9mDC0flJ/mMnPLpHB8J7frIxhKHy+rfeTnluOC4Sf5f1l44KhyYfzfeOeUngOE9p/MabNoc2/qH2jnlqPTuF+v5mDDYddQfFiZOaW44ThKd4/WQ1K9JfgFu6Tq1OXh6fZ/RZG0E4GR3jicfusUtorzk061z0nyvUqiPxk07RMSh9nk/C0aSYV3wVUcbwzyz4ksCovOQ1aDqe0GXJxlxyyl2zM+LQXVweGqZ7u4f4SV9NPSa5ny24PDbrrX3K77Apn4KrDvUN+hEu3G3p8eLfnH/Ra7AUZ9ab8woH1Mb+jH+W17zbr9IKrCvRzI31+ZdfESfDrPZ5+bBmw9dbj3W9k12rndpAux4AXPlN1xbnT4cnEajc9HQejnREoRUxIFxmEyOfDeP0n34eG1O7PI4njpvHLWW3MJ9zzS2EqAIlQBEASIAkQBIhQESgCIC2EACIC2EKWwgLIgcxFuU/Pv6pGvYxQPlHlMzLcRHsMUgeAk21ywYuHXskXlgX4JDraDkrPgP7Mp842x8DH7IOyaR5+ZjbM8Hinx+oP2NSuMm8zLzSxPp+CfE/nKTsSkdN8eP3k5pP8uw+Nx+IDsBeDt6GOZmfTaeLT+iP2E4+Gp6W+su0jgr1+zf8AQxMPiKehDDvk6Ota8RXzErlDaLrk6kfpDvF5/mhkKWJV4bj6DNFTGl37kVNnoeFu6NMzESX+AA0JkTkT+EtLs5ECgeeUbT4bZeiG0zQbq2/ducv4GP8ApPHz5z7OG4jlnlt2fnfWvR4y0nLij54/WP7+35N7M9V+FLaUARCBIgCRAAiFCRKgCIUJEACIAMICmEBbCFLYQBgctV5+ff1OJEKh5SNxMiBYyLuU7jSLqyOreOiaum9QR0T/AMkGLXbiJG4tI0xQBzyhr4mu5q4kSNxeDUrw1s5a0ps5XEAyoOsqFNgxwyMJp4Bl7ZFhYpV+csSk1PAB0mmNzD25Jo2Hqo0vMNEjTMy3rYOM62kL/EuR+h/3ynscNk56de8P5563wX+H4jdfs26x9/mGQIn0PHQRAAiUCRAEiABEACIAkQFkQAIhQMIQphKpbCAu0Dk6NPzz+o1lYRodok5TI1Ej3pGoFeRoQMipygHTVSMxKJ6heEjXLCRSEGhBIXRiiDRqmUMUwmhwI3RCDXLSVJOV5rbnMCJlRN4GW6N4vcqgH4X90/T1n0cNflv97x/W+E+Pws6716x/X9G6ET1n89CRAEiAJEACIAEQBIhQESoAiFLIgAwgKYQFsIUFoHJVCDVp+ff0+Ph17yctROB9YdYvSe0mhhwMjcTAw0y1AgZGoMUQ0MLCjQG0Lp7dMCbwCBgEGhRq0AwZVGDCCBhBhpU0MGVmRysiEqLOHOeU1DjeOjfsDW6ymrcxn38Z7GO3NWJfzXjsHwOIvj8RPT7vBxE2+UJEASIAMJQsiABEASICyIANAW0BbCFLYShdoHBcPRL6uB45zxrTEeH6jBgtm6zeI/FeTAgcSfH7TnN3qU4Cte8zP4rFNAOczMvrpSKdtrFOp2zEw+mt1hKkjrFjFqw6RcwYkDUxpfiRB/41TDUZIEMYsjXxIMGLWF54F+IQ8oXmgW+pg3AsucKkCAxTKhgEIm0IMGVBiVkQlZPpGahzs2/orWvTZT+U38D/APJ6PCW+WYfjP4jw8uWuSPMa/L/tmiJ9b84EiABEATAWRAAwAMADAWwlAMIUthAUwgBA4xinw7ltxrjVQy2PaCfrPP3E93oatHYlaNs0bLsN7d44TNsVZ7Pqw+oZ8XaTadRwbbu93azhbBPh62H1vxev5GpikPxAjwv+k5zjtD0sXqfC37zpbpBG+FhOc7h6NPh3jdJOGGPK8m3X4by0wDmvpeCKxHgwbny28JGo5fYxVQw1qo+oWF5ap6gcDC8sIFLxg0YBAYphoxTAaDCmCVkSypJgMrI1MrEwbTM1DFobH0Tqf8RhzX9CJ9fCT82n5z+Ise+Hi3tP7tpM9F+LCYAmFAYANCFtAAwAMAGgLaAtoUtpQuB87gTy9vY0YhI0Jja626R7HsA9StWrXNqaBAeG9UNz5BP/AGl3Mw5XrESue12uiVKCBKZqbru7ABXKkhU3iNdH15SbiO7UUtau4c9qvTfiab8Cch3Xl5YnsVyZMc9dwCljqtE/Fcec5WxQ9XhvVM9P5twzGE24eKnynCaae9h9Sm/esrq7VU/EtpnlfbHF08mri6R5SadIzY58npUQ6ESOkTXwaFU8RDXQXUcjBpBw7cLGECQw1EHVKv3wbOVoUamUNUysyIGEEplZk1TNMSz3RZv+MvaGHpPp4afnh4frtd8Hf8P3huRnpvwYTCBMKBhKAMgW0oAwFmEAYUDQFtAW0KXKPnhDPKl68SYsjUOr+zHEtTwXuD46tUk9qhVHoBNT0cN80zMtS6ZVTUxtZm49WO4dUmX6znbu+zH9mFClhg2REzvTprfcb9F2cXoGx+Umw850jJ7vmvgiOtekqFXZ+Ko/EjED5SG/tMapLtTieJxxrvCMLtFdKgM52xT4elw3quKflyxLMYejSqfCR5zjPNHd7mKvDZY3SYWRswDS/gTM80vojhax2EuGtxbzjbcY9e6xTong5kbivtJoWoNCDKurDFdxqIN29jFrg6iRqLCBEKYDKDUwgwZWZGplZkxTNMyzvRf9+n839pn0cP8Abh4vrf8A6d/w/eG7Gem/ABMoAwBMADAW0ADAWYAGADShTSAGhS5Quv0XwVSraphqR3qQuQgU5HI3FrHtE856LB7U9mGCU+61amDmGDhwp+UhgcpNLFpX+i+ArYGl+H6tagSpV3X3kBYM7FSwvkbWmbDSulmw8U2LrVfw1XcZwVKLvggKFFt25/KZiay+mmSNRDFYWnZt05Eaqw3WHepzEzLrE+WwYdCq6RpInZNeYl2rLGY7ZlOqDvr73Bhkw+/jLW017Jkx1v3avjNn1KBup3l5jXxE7RetukvlnHlwzzUk3Abcdcgb9h+hmL4YepwnrGWPlnr9J/pLPYTpFTbKoN09s5Tinw9zD6vht0v8s/VlqTU3zVhOenpVvS0brJ3UkaZxptIPOQS1MQI6u0CQJUGIBCVBqYZk2nNQzLYeigvXHYGPp/mfVw3+pDwvXp1wdvw/duhnpPwQTAEwBMBZlANClmEAYAGAtoC2hS2gBAvBvfDchaec9Fb2gnWUXHNDbvtlKkF4KjSxNFKrU0Zt0XJUE5DiY0RMrNWoVqJbQgqfQiBGP2XQxI3cTSSoOBZQSO46jwjUSRMx2YOt0Ao5jD1qtK/5S3Wp5P7w8GEzNIluM0x4aztPoVi0J3QlWxNt0lGYcCFbLTgGvOc45fTTia+WrVQVYq6sjjVHUq39LZzGneLxPZTqNMTDtEs37POilHG4svUTep0ULVFuQrO91p6afmOXyidsM26xPZ8fGUpWItHeVP2n7Bwmz61MUXZhVDFqR+OkAbBg3FSb2Bz90zU081aw8XTpXNXce8d2u4bAMRv4Zw4+XRh4cZxtPi0PbwcNbl+Jwt+avt5XMLtZ0NmuCNQbgznMPvxcbaPlvGp+rNYXa6Pk0j76Z627L6hW0MO2xbhEaNwG0g9aBMrKVhDqZmoZltHQ2neozck/Uj7GfZwkfNt+a/iTJrh6197ftDbjPQfigmAJgCYCzCgaAsygDAAwAaApoC2gDAuVBa3aZ5z0WQom6kQjHdGqnVvUonS5K9xlJXNoZEA8NDCwjCY25s2oMJpksXUKqHAva17cpWY9hpiVqWYHLLLkZdprTX+m+Bw7olXE0esRWCu63FSmrZBrjVQTmO2ZmIlulpjs1HbvszqD38C4qIRfcqNZrWuN17WPjOc4304+K13Zz2SbNqUKeINdGpu1RVCuN1rU1JvbldyPCXFGtscXki8xr2c09qS/iNo4g3zRginhZEUFfMHznOcnLefZ9VMEXw199NIw+Iei11JBGv8AmdZiLQ4Yc+Xhr7pOpbVs7bKVxasoYjW494do7O6fNfHNez9TwnqeLivkyx83/Oy/+yaT50z4XM57l6ccNinrVCYZ6ehI78xJtYxzTtLI4fFH83mJXWJ91oPeGtIgehEQhiGWElvnQ/DbtEsdXOXcuX63npcLXVd+78N/EfEc/ERjj+WP1n/bTOmfU/PBMATAAwAMoAwFmABgAYAGAtoC2gBCpp4oXCk58p8D0GawuYkRjMcnV1lcdx7oVmqyCqgPGVmOjXq7lGF+dpGme2TjQ4KnUSwzMGGiqk5C3lBtiemaoMBX3r/Bl7xOdxbwvLB1X+hOL67A4djr1YU96e79JYc7d2aekD38xrGiJ0410s9mWKWpUq4ZvxCu7OQSFrXY3OR919eFu6cLYpejh4qvaejnG1dnsrFaiNTqKM1dSjeIOc50tNZ1PZ3y44yRzR3YqncG4uCPMGd9vije2wbM2iWNhk/IaN2j7f7HC9PMP0PAepTOqZJ6+J9/v+rO4fad8mnHT3q5/daDg5iR2i0SYjw1Emq8A7yo8IRb2dhjVdVXViAPvN0rzTqHz8Tnrhx2yW7RG3T6FIU1VV0UADwnsVjljUP5hmy2y5LZLd5nYjNOYTAEwAMATKAMADAWYAmABgLYQFsIAWhWH6Uq251iZPTzI5jj6Tz4ehLI9EdtisoBPvDWWUbBtLD763GshAdkV8rGWCSts4TeF7SLDE0AVYEEgwM42JuBci55iSZIhQ6aMP2fWyGi2/rW03XuzL3stb/p6X4PUt3b5mvLFm3wy9AobZ2LQxidXiaauvAn4lPNWGanumbVi3d0x5bY53WXCvaJ7PamAJrUr1MPfNrDeS+gqAf3DI9htfjyzTp4fbF65o3HS3mPf6w0VciCDYg3BHAjjeEbBhMSKyk5Coou403h86jnzE52p5h7HA8f/wDLLP3T/SVihiCupynLT263mrIUq95H01vtZSpI6xJ4eU2JTEJMt16E7PsDWbtVP9R+nnPv4XH/ADPyP8R8Z24ev3z/AEj+v5NqM+1+TQTAEygYAmABgCZQBgAYAmABgAwlC2EAbSCdqUA6m44TznpOcYau2CxBHANl2qdJth1vYuOWtTBHESAKtHq3uNDI13XH95YRgMZQKtloZFPFZwRfQLw5yKxPtGxJp4PdDfvXUWtnYe8f0E3XuzPZkfZYf+QT/wA6n95lZluG/wBkrGkhpTQxCF4nDrURkqKGRwVZSLggixBETG1rM1ncPnv2h9AKuznNSgr1cKbtvBSTSz+GpbQfxaTjy6fXGWLdWn0MPXAFZFsoNwxKi9uQJuYiaxOkmL2jcQ2rbexqmEYdYpVHAZd7Vd6xAvxFzbs4znkx+Ye3wHH82seT8JU6dYr3Ti9mLzVkKFeTT6a5NrlN7yOsWZDZuGNaoqLqx8uZ7tZulZtOocOJ4iuDHbJbtDqeFoCkiouigAfeevWvLGofzXPmtmyWyW7zOzCZpyReEQZQJgCYAmAJlAGAJgCYAGAJgKaUDILFTNZ570mi9M9n3AqqM01txU/aWGZF0G291bCmxyOkso6eQKq5SEdCKZIyMy0rY+mCM8u3WFYrF7wViq79rZLfetqcvASDUum211xFKio1UsT5AZ+s6U+rNm+9CKW5gaHC6Bv6iTJ5RslOpzmoliYMvKyi8iivKiCQcjCubbb6FYXB1mxSqoUnfAewpUN2xJUaa5i+Q4CcpjU9HeMnNHVzvpz0vOPtTT91TYsGOTO2m9b8q9mvE6ACbbrTXXyw+CxHWLn8QyP3nC9dS/TcHxPx8fXvHdYp1Spk0+jnmsshhsWD9PtJyu0cRGnUuiOxzQTrKgtUcafKvLvPGehgxcsbnu/Jer+pf4m3w6fYj9Z/s2QGfS8R6ERAiBBlEGABgQZQJkANKBMADAEwFNACA++U856TE7SpXU3FxxHfKOa4yicPVK8Abqew6Tfdz7OldCukXWKFY+8MpmVbdWW+YklYlSrm3GZaUusUfHvc8iLeY4RA5VtrFipWqMvws53e69hOuujG+rs+xh1dCkny00HkomCV4Vpdpo5KkqaeapBoS1Y2aGx5SstY9omyPxuz69NfjVetQc2pe9u+IBHjJPZun2nzde05zD6Il7DVCHunLO+htn94mu46uvD57Ysm6ee7ZNl7Lr4sgUKTNf8AMB7o73OQ85xrS1p6Q9zLxmKld3tEfv8Ak6h0R6EphLVK1nrDTiqHmL6t28OHOfdiwcvWe787x3qU5vkp0r+s/f8A2bdafQ8t6ETAi8CLwIJgReUCYAmFCYAmEAZQJgAxgKYyKXeBJqZT4HoqtZtZEap0o2f1iby/EuY7uImolJjbWtj7RNFww8ZqYZiXYuj21euQd0wrI4hZJahr3SF1XD1iCwdUJHfbslrBLmewafXYmkhGW8Ce5c/pOlo0xWXZcPVBnJtaVuMINKlpUM6yUQXgMoYiIlJg/KaZcf8AaX0BpkVMZhfcVLnEUhYKD/3KfADPNe3LlMz0dI6uf9HK3UYug5AIWqlwQDdWbdbLnZjbtkrPzNWrusvo9RbIT7nnJgeMIiURIIJlHoEGFDCIMCIUJgCYQJgLMoUxkCmMKXCv/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2" name="Picture 20" descr="http://media.graytvinc.com/images/obesity3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76" y="295805"/>
            <a:ext cx="2360596" cy="176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90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3" name="Content Placeholder 2"/>
          <p:cNvSpPr>
            <a:spLocks noGrp="1"/>
          </p:cNvSpPr>
          <p:nvPr>
            <p:ph sz="half" idx="1"/>
          </p:nvPr>
        </p:nvSpPr>
        <p:spPr/>
        <p:txBody>
          <a:bodyPr/>
          <a:lstStyle/>
          <a:p>
            <a:r>
              <a:rPr lang="en-US" dirty="0" smtClean="0"/>
              <a:t>Social cognitive theory</a:t>
            </a:r>
          </a:p>
          <a:p>
            <a:r>
              <a:rPr lang="en-US" dirty="0" smtClean="0"/>
              <a:t>Key variables</a:t>
            </a:r>
          </a:p>
          <a:p>
            <a:pPr lvl="1"/>
            <a:r>
              <a:rPr lang="en-US" dirty="0" smtClean="0"/>
              <a:t>Self-efficacy</a:t>
            </a:r>
          </a:p>
          <a:p>
            <a:pPr lvl="1"/>
            <a:r>
              <a:rPr lang="en-US" dirty="0" smtClean="0"/>
              <a:t>Outcome expectations</a:t>
            </a:r>
          </a:p>
          <a:p>
            <a:pPr lvl="1"/>
            <a:r>
              <a:rPr lang="en-US" dirty="0" smtClean="0"/>
              <a:t>Self control</a:t>
            </a:r>
          </a:p>
          <a:p>
            <a:pPr lvl="1"/>
            <a:r>
              <a:rPr lang="en-US" dirty="0" smtClean="0"/>
              <a:t>Reinforcements</a:t>
            </a:r>
          </a:p>
          <a:p>
            <a:pPr lvl="1"/>
            <a:r>
              <a:rPr lang="en-US" dirty="0" smtClean="0"/>
              <a:t>Emotional coping</a:t>
            </a:r>
          </a:p>
          <a:p>
            <a:pPr lvl="1"/>
            <a:r>
              <a:rPr lang="en-US" dirty="0" smtClean="0"/>
              <a:t>Observational learning</a:t>
            </a:r>
            <a:endParaRPr lang="en-US" dirty="0"/>
          </a:p>
        </p:txBody>
      </p:sp>
      <p:sp>
        <p:nvSpPr>
          <p:cNvPr id="4" name="Content Placeholder 3"/>
          <p:cNvSpPr>
            <a:spLocks noGrp="1"/>
          </p:cNvSpPr>
          <p:nvPr>
            <p:ph sz="half" idx="2"/>
          </p:nvPr>
        </p:nvSpPr>
        <p:spPr/>
        <p:txBody>
          <a:bodyPr/>
          <a:lstStyle/>
          <a:p>
            <a:r>
              <a:rPr lang="en-US" dirty="0" smtClean="0"/>
              <a:t>Behavior explained as interaction of personal factors and environment</a:t>
            </a:r>
            <a:endParaRPr lang="en-US" dirty="0"/>
          </a:p>
        </p:txBody>
      </p:sp>
      <p:sp>
        <p:nvSpPr>
          <p:cNvPr id="5" name="Date Placeholder 4"/>
          <p:cNvSpPr>
            <a:spLocks noGrp="1"/>
          </p:cNvSpPr>
          <p:nvPr>
            <p:ph type="dt" sz="half" idx="10"/>
          </p:nvPr>
        </p:nvSpPr>
        <p:spPr/>
        <p:txBody>
          <a:bodyPr/>
          <a:lstStyle/>
          <a:p>
            <a:r>
              <a:rPr lang="en-US" smtClean="0"/>
              <a:t>3/4/2015</a:t>
            </a:r>
            <a:endParaRPr lang="en-US"/>
          </a:p>
        </p:txBody>
      </p:sp>
      <p:sp>
        <p:nvSpPr>
          <p:cNvPr id="6" name="Footer Placeholder 5"/>
          <p:cNvSpPr>
            <a:spLocks noGrp="1"/>
          </p:cNvSpPr>
          <p:nvPr>
            <p:ph type="ftr" sz="quarter" idx="11"/>
          </p:nvPr>
        </p:nvSpPr>
        <p:spPr/>
        <p:txBody>
          <a:bodyPr/>
          <a:lstStyle/>
          <a:p>
            <a:r>
              <a:rPr lang="en-US" smtClean="0"/>
              <a:t>University of Washington, Winter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114800"/>
            <a:ext cx="318135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1650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21596</TotalTime>
  <Words>2378</Words>
  <Application>Microsoft Office PowerPoint</Application>
  <PresentationFormat>On-screen Show (4:3)</PresentationFormat>
  <Paragraphs>626</Paragraphs>
  <Slides>55</Slides>
  <Notes>2</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Computing and Global Health Lecture 9  Behavior Change Communication</vt:lpstr>
      <vt:lpstr>Today’s topics</vt:lpstr>
      <vt:lpstr>Readings and Assignments</vt:lpstr>
      <vt:lpstr>Behavior Change Communication</vt:lpstr>
      <vt:lpstr>Sanitation</vt:lpstr>
      <vt:lpstr>Disease Prevention</vt:lpstr>
      <vt:lpstr>Maternal and Child Health</vt:lpstr>
      <vt:lpstr>Lifestyle</vt:lpstr>
      <vt:lpstr>Theory</vt:lpstr>
      <vt:lpstr>Theory</vt:lpstr>
      <vt:lpstr>Theory</vt:lpstr>
      <vt:lpstr>Behavior Change for Newborn Survival</vt:lpstr>
      <vt:lpstr>Behavior change management</vt:lpstr>
      <vt:lpstr>Lifestyle vs Newborn Care Behavior</vt:lpstr>
      <vt:lpstr>From Digital StudyHall to Digital PublicHealth</vt:lpstr>
      <vt:lpstr>The History of D*</vt:lpstr>
      <vt:lpstr>Digital StudyHall</vt:lpstr>
      <vt:lpstr>DSH History: The Idea</vt:lpstr>
      <vt:lpstr>DSH History: Experimentation</vt:lpstr>
      <vt:lpstr>DSH History: Building the Lucknow hub</vt:lpstr>
      <vt:lpstr>DSH History: Independence</vt:lpstr>
      <vt:lpstr>Digital Green</vt:lpstr>
      <vt:lpstr>DG History: The Idea</vt:lpstr>
      <vt:lpstr>DG History: Experimentation </vt:lpstr>
      <vt:lpstr>DG History: Spin Out</vt:lpstr>
      <vt:lpstr>DG History:  Building an NGO</vt:lpstr>
      <vt:lpstr>DG History: Expansion</vt:lpstr>
      <vt:lpstr>Digital Public Health</vt:lpstr>
      <vt:lpstr>DPH History: Building a Partnership</vt:lpstr>
      <vt:lpstr>Applying the Digital Green model to health</vt:lpstr>
      <vt:lpstr>Surestart project</vt:lpstr>
      <vt:lpstr>Bacchrawan, Raebareli, UP</vt:lpstr>
      <vt:lpstr>Message creation</vt:lpstr>
      <vt:lpstr>Video creation</vt:lpstr>
      <vt:lpstr>Review</vt:lpstr>
      <vt:lpstr>Dissemination</vt:lpstr>
      <vt:lpstr>Technology </vt:lpstr>
      <vt:lpstr>The Projecting Health Process</vt:lpstr>
      <vt:lpstr>Overall Project Achievements - India</vt:lpstr>
      <vt:lpstr>Projecting Health Videos</vt:lpstr>
      <vt:lpstr>PowerPoint Presentation</vt:lpstr>
      <vt:lpstr>Endline Evaluation: Objectives</vt:lpstr>
      <vt:lpstr>Endline Evaluation: Key Outcomes</vt:lpstr>
      <vt:lpstr>Endline Evaluation: Key Outcomes</vt:lpstr>
      <vt:lpstr>Evaluation design</vt:lpstr>
      <vt:lpstr>Methods</vt:lpstr>
      <vt:lpstr>Sample villages</vt:lpstr>
      <vt:lpstr>Findings overview</vt:lpstr>
      <vt:lpstr>Respondents</vt:lpstr>
      <vt:lpstr>Self reported practices</vt:lpstr>
      <vt:lpstr>Birth Practices: Women Who Delivered at Home</vt:lpstr>
      <vt:lpstr>Breastfeeding: Uptake of Optimal Practices</vt:lpstr>
      <vt:lpstr>Birth Preparedness: Change in Knowledge</vt:lpstr>
      <vt:lpstr>Current work</vt:lpstr>
      <vt:lpstr>Next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Anderson</dc:creator>
  <cp:lastModifiedBy>Richard Anderson</cp:lastModifiedBy>
  <cp:revision>516</cp:revision>
  <dcterms:created xsi:type="dcterms:W3CDTF">2006-08-16T00:00:00Z</dcterms:created>
  <dcterms:modified xsi:type="dcterms:W3CDTF">2015-03-04T23:52:33Z</dcterms:modified>
</cp:coreProperties>
</file>